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6" r:id="rId6"/>
    <p:sldId id="261" r:id="rId7"/>
    <p:sldId id="262" r:id="rId8"/>
    <p:sldId id="263" r:id="rId9"/>
    <p:sldId id="264" r:id="rId10"/>
    <p:sldId id="265" r:id="rId11"/>
    <p:sldId id="267" r:id="rId12"/>
    <p:sldId id="283"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4"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DE773FC-50B5-47D5-B32B-FFEB62961D7A}" type="datetimeFigureOut">
              <a:rPr lang="en-US"/>
              <a:pPr>
                <a:defRPr/>
              </a:pPr>
              <a:t>12/12/2008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152983-33D1-40BC-8B45-BA90ED89D0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FFAFBB-F912-4471-A1C3-4D2F5FAA1A9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FD592-6EFF-40CF-A4C6-F0675FFE428E}"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2557C-2F43-4D5D-9DCE-605D00058C3A}"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5364F9-6B09-4419-8293-B6F793DCF62D}"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B09606-5BEE-4DA8-8F67-8E66569A26B2}"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009C1E-272F-48BE-AFC5-472D2A01AFB4}"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302184-BA11-43F7-9271-76AC693C2751}"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9AC9EA-FBFF-48C1-AF72-60482873ABD9}"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058BA3-7D51-4B3E-9A17-B03B3A986A15}"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F30FDF-5632-4FB4-BD19-6B894BB8A3DE}"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3AC2F-3813-43C5-84A9-6E3C934827B8}"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F3AEA8-113D-4428-BB6D-2D43B5534762}"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0E07DB-0877-4940-9B71-5EAA884EC89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D5F21-74C4-42C8-9049-0E39C4C22A71}"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6882B-B838-442D-A38F-A475C86356B3}"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F00B3-84CD-4491-B307-66F8BEDE90DD}"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61891F-543A-4ED2-8F51-8C5447D0D84D}"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6AAAA-3428-4D7E-A754-99A38B3964BF}"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A2F7E0-385D-416A-B2EA-A4ED63E0079E}"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DA9B1C-F410-42CB-AA00-47C2128BE422}"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7F6BE-1253-4EFC-B975-D3F8BA819C24}" type="slidenum">
              <a:rPr lang="en-US"/>
              <a:pPr fontAlgn="base">
                <a:spcBef>
                  <a:spcPct val="0"/>
                </a:spcBef>
                <a:spcAft>
                  <a:spcPct val="0"/>
                </a:spcAft>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9A1D24-FC0A-4AB8-A3E9-5382F42943A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EA432-9469-45BD-95E4-1D4F98EF8048}"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9EAE7-5133-4F22-A58F-D0F7070B39D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81515E-F6C1-4BF7-9A1E-8443D5AC5157}"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776DFB-3D54-40BD-8864-20A5A2FA5D17}"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BAF6C0-B6D3-4CBF-A6F1-C1A00C2CA5A1}"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C40E1-D862-4C00-A619-6AB12789BD1F}"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C6F791D-4231-4569-9F6D-4DB73643FFD7}" type="datetimeFigureOut">
              <a:rPr lang="en-US"/>
              <a:pPr>
                <a:defRPr/>
              </a:pPr>
              <a:t>12/12/2008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E8F54EF-E103-4BFD-868F-6AF1DC3090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D967EF-D055-4D83-B58D-A7CC6B82353D}" type="datetimeFigureOut">
              <a:rPr lang="en-US"/>
              <a:pPr>
                <a:defRPr/>
              </a:pPr>
              <a:t>12/12/2008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754D9A-EAB7-4D45-9591-BA92A91826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C2178B-C8E3-4067-B640-CF1E8E31C8FF}" type="datetimeFigureOut">
              <a:rPr lang="en-US"/>
              <a:pPr>
                <a:defRPr/>
              </a:pPr>
              <a:t>12/12/2008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2B0A50-870D-4526-B683-924DFE95D1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22B4BFC-6AB5-472B-86E8-11443F338331}" type="datetimeFigureOut">
              <a:rPr lang="en-US"/>
              <a:pPr>
                <a:defRPr/>
              </a:pPr>
              <a:t>12/12/2008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DD2AB6-AF53-4AF4-8B08-2ECD1D07D7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C13A6-E978-4A15-A11F-D6944B98FE9E}" type="datetimeFigureOut">
              <a:rPr lang="en-US"/>
              <a:pPr>
                <a:defRPr/>
              </a:pPr>
              <a:t>12/12/2008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770C6D-C96C-4881-941E-55111F86339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77F8F25-3381-4B22-B133-10B4AAFEBCDD}" type="datetimeFigureOut">
              <a:rPr lang="en-US"/>
              <a:pPr>
                <a:defRPr/>
              </a:pPr>
              <a:t>12/12/2008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C9ADA27-14B2-4C6B-A014-522576FA66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C8A500D-3755-4BE4-8631-1D8227203B42}" type="datetimeFigureOut">
              <a:rPr lang="en-US"/>
              <a:pPr>
                <a:defRPr/>
              </a:pPr>
              <a:t>12/12/2008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E65E267-5B25-45E8-8907-F9704A4113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048EA60-7180-49F0-8357-E1A8CF2E472B}" type="datetimeFigureOut">
              <a:rPr lang="en-US"/>
              <a:pPr>
                <a:defRPr/>
              </a:pPr>
              <a:t>12/12/2008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4D91DF9-23CC-4B08-934E-4AC8496BA6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A72965B-6EA4-4253-AFC0-D11CD013FE2E}" type="datetimeFigureOut">
              <a:rPr lang="en-US"/>
              <a:pPr>
                <a:defRPr/>
              </a:pPr>
              <a:t>12/12/2008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5BF22DE-8243-4EB8-A32D-1F1557D5E7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A36D97B-B8D7-467F-8ECF-910DE813CAF7}" type="datetimeFigureOut">
              <a:rPr lang="en-US"/>
              <a:pPr>
                <a:defRPr/>
              </a:pPr>
              <a:t>12/12/2008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580913B-5F2D-45B2-82E6-C8FC8D1968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4327F11-C5C7-4A5E-AA3A-678A74451D09}" type="datetimeFigureOut">
              <a:rPr lang="en-US"/>
              <a:pPr>
                <a:defRPr/>
              </a:pPr>
              <a:t>12/12/2008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2479968-DE72-4041-9579-55E189A0E4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93B54E8-CE41-4902-A9DB-EE4404E2E173}" type="datetimeFigureOut">
              <a:rPr lang="en-US"/>
              <a:pPr>
                <a:defRPr/>
              </a:pPr>
              <a:t>12/12/2008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F9E8CD0-BC12-4769-977B-2E93C851B41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ilderness.net/index.cfm?fuse=NWPS&amp;sec=stateView&amp;state=id&amp;map=idsouthorea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n.wikipedia.org/wiki/Salmon_River_(Idah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maps.insideidaho.org/WebMapping/idaho/"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ore.usgs.gov/b2c_usgs/usgs/maplocator/(xcm=r3standardpitrex_prd&amp;layout=6_1_61_48&amp;uiarea=2&amp;ctype=areaDetails&amp;carea=%24ROOT)/.d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s.fed.us/r4/sc/recreation/fcronr/userguid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en.wikipedia.org/wiki/Salmon_River_(Idaho)" TargetMode="External"/><Relationship Id="rId4" Type="http://schemas.openxmlformats.org/officeDocument/2006/relationships/hyperlink" Target="http://en.wikipedia.org/wiki/Frank_Church-River_of_No_Return_Wildernes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maps.google.com/" TargetMode="External"/><Relationship Id="rId3" Type="http://schemas.openxmlformats.org/officeDocument/2006/relationships/hyperlink" Target="http://edcsns17.cr.usgs.gov/EarthExplorer/" TargetMode="External"/><Relationship Id="rId7" Type="http://schemas.openxmlformats.org/officeDocument/2006/relationships/hyperlink" Target="http://www.wilderness.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ore.usgs.gov/locator/index.html" TargetMode="External"/><Relationship Id="rId5" Type="http://schemas.openxmlformats.org/officeDocument/2006/relationships/hyperlink" Target="http://fermi.jhuapl.edu/states/" TargetMode="External"/><Relationship Id="rId10" Type="http://schemas.openxmlformats.org/officeDocument/2006/relationships/hyperlink" Target="http://inside.uidaho.edu/" TargetMode="External"/><Relationship Id="rId4" Type="http://schemas.openxmlformats.org/officeDocument/2006/relationships/hyperlink" Target="http://www.bartleby.com/69/" TargetMode="External"/><Relationship Id="rId9" Type="http://schemas.openxmlformats.org/officeDocument/2006/relationships/hyperlink" Target="http://earthobservatory.nas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maps.google.com/"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fermi.jhuapl.edu/states/avhrr/ID_213.n12.96aug23_1437.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fermi.jhuapl.edu/states/avhrr/ID_213.n12.96aug23_1437.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fs.fed.us/r4/sc/recreation/fcronr/user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762000"/>
            <a:ext cx="8229600" cy="1447800"/>
          </a:xfrm>
        </p:spPr>
        <p:txBody>
          <a:bodyPr/>
          <a:lstStyle/>
          <a:p>
            <a:pPr algn="ctr"/>
            <a:r>
              <a:rPr lang="en-US" sz="3200" b="1" smtClean="0"/>
              <a:t>There and Back Again:  Whitewater Rafting Down the Frank Church-River of No Return Wilderness, Idaho</a:t>
            </a:r>
          </a:p>
        </p:txBody>
      </p:sp>
      <p:sp>
        <p:nvSpPr>
          <p:cNvPr id="3" name="Content Placeholder 2"/>
          <p:cNvSpPr>
            <a:spLocks noGrp="1"/>
          </p:cNvSpPr>
          <p:nvPr>
            <p:ph idx="1"/>
          </p:nvPr>
        </p:nvSpPr>
        <p:spPr>
          <a:xfrm>
            <a:off x="6096000" y="4572000"/>
            <a:ext cx="2743200" cy="1951038"/>
          </a:xfrm>
        </p:spPr>
        <p:txBody>
          <a:bodyPr>
            <a:normAutofit fontScale="92500"/>
          </a:bodyPr>
          <a:lstStyle/>
          <a:p>
            <a:pPr marL="274320" indent="-274320" fontAlgn="auto">
              <a:spcAft>
                <a:spcPts val="0"/>
              </a:spcAft>
              <a:buClr>
                <a:schemeClr val="accent3"/>
              </a:buClr>
              <a:buFont typeface="Wingdings 2"/>
              <a:buNone/>
              <a:defRPr/>
            </a:pPr>
            <a:r>
              <a:rPr lang="en-US" dirty="0" smtClean="0"/>
              <a:t>Jeff Frank</a:t>
            </a:r>
          </a:p>
          <a:p>
            <a:pPr marL="274320" indent="-274320" fontAlgn="auto">
              <a:spcAft>
                <a:spcPts val="0"/>
              </a:spcAft>
              <a:buClr>
                <a:schemeClr val="accent3"/>
              </a:buClr>
              <a:buFont typeface="Wingdings 2"/>
              <a:buNone/>
              <a:defRPr/>
            </a:pPr>
            <a:r>
              <a:rPr lang="en-US" dirty="0" smtClean="0"/>
              <a:t>LIBR 220</a:t>
            </a:r>
          </a:p>
          <a:p>
            <a:pPr marL="274320" indent="-274320" fontAlgn="auto">
              <a:spcAft>
                <a:spcPts val="0"/>
              </a:spcAft>
              <a:buClr>
                <a:schemeClr val="accent3"/>
              </a:buClr>
              <a:buFont typeface="Wingdings 2"/>
              <a:buNone/>
              <a:defRPr/>
            </a:pPr>
            <a:r>
              <a:rPr lang="en-US" dirty="0" smtClean="0"/>
              <a:t>Dr. </a:t>
            </a:r>
            <a:r>
              <a:rPr lang="en-US" dirty="0" err="1" smtClean="0"/>
              <a:t>Aber</a:t>
            </a:r>
            <a:endParaRPr lang="en-US" dirty="0" smtClean="0"/>
          </a:p>
          <a:p>
            <a:pPr marL="274320" indent="-274320" fontAlgn="auto">
              <a:spcAft>
                <a:spcPts val="0"/>
              </a:spcAft>
              <a:buClr>
                <a:schemeClr val="accent3"/>
              </a:buClr>
              <a:buFont typeface="Wingdings 2"/>
              <a:buNone/>
              <a:defRPr/>
            </a:pPr>
            <a:r>
              <a:rPr lang="en-US" dirty="0" smtClean="0"/>
              <a:t>December 4, 2008</a:t>
            </a:r>
            <a:endParaRPr lang="en-US" dirty="0"/>
          </a:p>
        </p:txBody>
      </p:sp>
      <p:pic>
        <p:nvPicPr>
          <p:cNvPr id="14339" name="Picture 4" descr="Rapids4.JPG"/>
          <p:cNvPicPr>
            <a:picLocks noChangeAspect="1"/>
          </p:cNvPicPr>
          <p:nvPr/>
        </p:nvPicPr>
        <p:blipFill>
          <a:blip r:embed="rId3"/>
          <a:srcRect/>
          <a:stretch>
            <a:fillRect/>
          </a:stretch>
        </p:blipFill>
        <p:spPr bwMode="auto">
          <a:xfrm>
            <a:off x="381000" y="2286000"/>
            <a:ext cx="5486400" cy="4114800"/>
          </a:xfrm>
          <a:prstGeom prst="rect">
            <a:avLst/>
          </a:prstGeom>
          <a:noFill/>
          <a:ln w="9525">
            <a:noFill/>
            <a:miter lim="800000"/>
            <a:headEnd/>
            <a:tailEnd/>
          </a:ln>
        </p:spPr>
      </p:pic>
      <p:sp>
        <p:nvSpPr>
          <p:cNvPr id="14340" name="TextBox 5"/>
          <p:cNvSpPr txBox="1">
            <a:spLocks noChangeArrowheads="1"/>
          </p:cNvSpPr>
          <p:nvPr/>
        </p:nvSpPr>
        <p:spPr bwMode="auto">
          <a:xfrm>
            <a:off x="1912938" y="6400800"/>
            <a:ext cx="2430462" cy="276225"/>
          </a:xfrm>
          <a:prstGeom prst="rect">
            <a:avLst/>
          </a:prstGeom>
          <a:noFill/>
          <a:ln w="9525">
            <a:noFill/>
            <a:miter lim="800000"/>
            <a:headEnd/>
            <a:tailEnd/>
          </a:ln>
        </p:spPr>
        <p:txBody>
          <a:bodyPr wrap="none">
            <a:spAutoFit/>
          </a:bodyPr>
          <a:lstStyle/>
          <a:p>
            <a:r>
              <a:rPr lang="en-US" sz="1200">
                <a:latin typeface="Constantia" pitchFamily="18" charset="0"/>
              </a:rPr>
              <a:t>Photo by D. Olson-Elle, June 2007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533400"/>
            <a:ext cx="8229600" cy="1143000"/>
          </a:xfrm>
        </p:spPr>
        <p:txBody>
          <a:bodyPr/>
          <a:lstStyle/>
          <a:p>
            <a:pPr algn="ctr"/>
            <a:r>
              <a:rPr lang="en-US" sz="3200" b="1" smtClean="0"/>
              <a:t>Another map showing the Frank Church-River of No Return Wilderness</a:t>
            </a:r>
          </a:p>
        </p:txBody>
      </p:sp>
      <p:pic>
        <p:nvPicPr>
          <p:cNvPr id="32770" name="Content Placeholder 3" descr="IdahoNaturalAreas.jpg"/>
          <p:cNvPicPr>
            <a:picLocks noGrp="1" noChangeAspect="1"/>
          </p:cNvPicPr>
          <p:nvPr>
            <p:ph idx="1"/>
          </p:nvPr>
        </p:nvPicPr>
        <p:blipFill>
          <a:blip r:embed="rId3"/>
          <a:srcRect/>
          <a:stretch>
            <a:fillRect/>
          </a:stretch>
        </p:blipFill>
        <p:spPr>
          <a:xfrm>
            <a:off x="1403350" y="1676400"/>
            <a:ext cx="6337300" cy="4389438"/>
          </a:xfrm>
        </p:spPr>
      </p:pic>
      <p:sp>
        <p:nvSpPr>
          <p:cNvPr id="5" name="Rectangle 4"/>
          <p:cNvSpPr/>
          <p:nvPr/>
        </p:nvSpPr>
        <p:spPr>
          <a:xfrm>
            <a:off x="4953000" y="2819400"/>
            <a:ext cx="12954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2" name="TextBox 5"/>
          <p:cNvSpPr txBox="1">
            <a:spLocks noChangeArrowheads="1"/>
          </p:cNvSpPr>
          <p:nvPr/>
        </p:nvSpPr>
        <p:spPr bwMode="auto">
          <a:xfrm>
            <a:off x="533400" y="6172200"/>
            <a:ext cx="8091488" cy="461963"/>
          </a:xfrm>
          <a:prstGeom prst="rect">
            <a:avLst/>
          </a:prstGeom>
          <a:noFill/>
          <a:ln w="9525">
            <a:noFill/>
            <a:miter lim="800000"/>
            <a:headEnd/>
            <a:tailEnd/>
          </a:ln>
        </p:spPr>
        <p:txBody>
          <a:bodyPr wrap="none">
            <a:spAutoFit/>
          </a:bodyPr>
          <a:lstStyle/>
          <a:p>
            <a:pPr algn="ctr"/>
            <a:r>
              <a:rPr lang="en-US" sz="1200" i="1">
                <a:latin typeface="Constantia" pitchFamily="18" charset="0"/>
              </a:rPr>
              <a:t>Idaho Wilderness Areas</a:t>
            </a:r>
            <a:r>
              <a:rPr lang="en-US" sz="1200">
                <a:latin typeface="Constantia" pitchFamily="18" charset="0"/>
              </a:rPr>
              <a:t> [map]. 2004. Scale undetermined; generated by Jeffrey Frank; using “National Atlas Map Maker”. </a:t>
            </a:r>
          </a:p>
          <a:p>
            <a:pPr algn="ctr"/>
            <a:r>
              <a:rPr lang="en-US" sz="1200">
                <a:latin typeface="Constantia" pitchFamily="18" charset="0"/>
                <a:hlinkClick r:id="rId4"/>
              </a:rPr>
              <a:t>http://www.wilderness.net/index.cfm?fuse=NWPS&amp;sec=stateView&amp;state=id&amp;map=idsouthoreast</a:t>
            </a:r>
            <a:r>
              <a:rPr lang="en-US" sz="1200">
                <a:latin typeface="Constantia" pitchFamily="18" charset="0"/>
              </a:rPr>
              <a:t> (1 December 2008).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295400" y="914400"/>
            <a:ext cx="6629400" cy="628650"/>
          </a:xfrm>
        </p:spPr>
        <p:txBody>
          <a:bodyPr/>
          <a:lstStyle/>
          <a:p>
            <a:pPr algn="ctr"/>
            <a:r>
              <a:rPr lang="en-US" sz="3200" b="1" smtClean="0"/>
              <a:t>The Salmon River</a:t>
            </a:r>
          </a:p>
        </p:txBody>
      </p:sp>
      <p:pic>
        <p:nvPicPr>
          <p:cNvPr id="34818" name="Content Placeholder 3" descr="SalmonRiverMap.jpg"/>
          <p:cNvPicPr>
            <a:picLocks noGrp="1" noChangeAspect="1"/>
          </p:cNvPicPr>
          <p:nvPr>
            <p:ph idx="1"/>
          </p:nvPr>
        </p:nvPicPr>
        <p:blipFill>
          <a:blip r:embed="rId3"/>
          <a:srcRect/>
          <a:stretch>
            <a:fillRect/>
          </a:stretch>
        </p:blipFill>
        <p:spPr>
          <a:xfrm>
            <a:off x="1771650" y="1600200"/>
            <a:ext cx="5600700" cy="4389438"/>
          </a:xfrm>
        </p:spPr>
      </p:pic>
      <p:sp>
        <p:nvSpPr>
          <p:cNvPr id="5" name="Rectangle 4"/>
          <p:cNvSpPr/>
          <p:nvPr/>
        </p:nvSpPr>
        <p:spPr>
          <a:xfrm>
            <a:off x="5715000" y="45720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a:stCxn id="5" idx="3"/>
          </p:cNvCxnSpPr>
          <p:nvPr/>
        </p:nvCxnSpPr>
        <p:spPr>
          <a:xfrm flipV="1">
            <a:off x="6400800" y="4267200"/>
            <a:ext cx="11430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1" name="TextBox 7"/>
          <p:cNvSpPr txBox="1">
            <a:spLocks noChangeArrowheads="1"/>
          </p:cNvSpPr>
          <p:nvPr/>
        </p:nvSpPr>
        <p:spPr bwMode="auto">
          <a:xfrm>
            <a:off x="7467600" y="3962400"/>
            <a:ext cx="1220788" cy="646113"/>
          </a:xfrm>
          <a:prstGeom prst="rect">
            <a:avLst/>
          </a:prstGeom>
          <a:noFill/>
          <a:ln w="9525">
            <a:noFill/>
            <a:miter lim="800000"/>
            <a:headEnd/>
            <a:tailEnd/>
          </a:ln>
        </p:spPr>
        <p:txBody>
          <a:bodyPr wrap="none">
            <a:spAutoFit/>
          </a:bodyPr>
          <a:lstStyle/>
          <a:p>
            <a:pPr algn="ctr"/>
            <a:r>
              <a:rPr lang="en-US">
                <a:latin typeface="Constantia" pitchFamily="18" charset="0"/>
              </a:rPr>
              <a:t>River of </a:t>
            </a:r>
          </a:p>
          <a:p>
            <a:pPr algn="ctr"/>
            <a:r>
              <a:rPr lang="en-US">
                <a:latin typeface="Constantia" pitchFamily="18" charset="0"/>
              </a:rPr>
              <a:t>No Return</a:t>
            </a:r>
          </a:p>
        </p:txBody>
      </p:sp>
      <p:sp>
        <p:nvSpPr>
          <p:cNvPr id="34822" name="TextBox 8"/>
          <p:cNvSpPr txBox="1">
            <a:spLocks noChangeArrowheads="1"/>
          </p:cNvSpPr>
          <p:nvPr/>
        </p:nvSpPr>
        <p:spPr bwMode="auto">
          <a:xfrm>
            <a:off x="1317625" y="6019800"/>
            <a:ext cx="6454775" cy="461963"/>
          </a:xfrm>
          <a:prstGeom prst="rect">
            <a:avLst/>
          </a:prstGeom>
          <a:noFill/>
          <a:ln w="9525">
            <a:noFill/>
            <a:miter lim="800000"/>
            <a:headEnd/>
            <a:tailEnd/>
          </a:ln>
        </p:spPr>
        <p:txBody>
          <a:bodyPr wrap="none">
            <a:spAutoFit/>
          </a:bodyPr>
          <a:lstStyle/>
          <a:p>
            <a:pPr algn="ctr"/>
            <a:r>
              <a:rPr lang="en-US" sz="1200" i="1">
                <a:latin typeface="Constantia" pitchFamily="18" charset="0"/>
              </a:rPr>
              <a:t>Salmon River, Idaho</a:t>
            </a:r>
            <a:r>
              <a:rPr lang="en-US" sz="1200">
                <a:latin typeface="Constantia" pitchFamily="18" charset="0"/>
              </a:rPr>
              <a:t> [map]. 2007. Scale undetermined. “Salmon River, Idaho”. 2007. Wikipedia. </a:t>
            </a:r>
          </a:p>
          <a:p>
            <a:pPr algn="ctr"/>
            <a:r>
              <a:rPr lang="en-US" sz="1200">
                <a:latin typeface="Constantia" pitchFamily="18" charset="0"/>
                <a:hlinkClick r:id="rId4"/>
              </a:rPr>
              <a:t>http://en.wikipedia.org/wiki/Salmon_River_(Idaho)</a:t>
            </a:r>
            <a:r>
              <a:rPr lang="en-US" sz="1200">
                <a:latin typeface="Constantia" pitchFamily="18" charset="0"/>
              </a:rPr>
              <a:t>.  (29 November 2008).</a:t>
            </a:r>
            <a:endParaRPr lang="en-US" sz="1200" i="1">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838200"/>
            <a:ext cx="8229600" cy="628650"/>
          </a:xfrm>
        </p:spPr>
        <p:txBody>
          <a:bodyPr/>
          <a:lstStyle/>
          <a:p>
            <a:pPr algn="ctr"/>
            <a:r>
              <a:rPr lang="en-US" sz="3200" b="1" smtClean="0"/>
              <a:t>Second Leg of Trip:  River of No Return</a:t>
            </a:r>
          </a:p>
        </p:txBody>
      </p:sp>
      <p:pic>
        <p:nvPicPr>
          <p:cNvPr id="36866" name="Content Placeholder 3" descr="2ndLeg.jpg"/>
          <p:cNvPicPr>
            <a:picLocks noGrp="1" noChangeAspect="1"/>
          </p:cNvPicPr>
          <p:nvPr>
            <p:ph idx="1"/>
          </p:nvPr>
        </p:nvPicPr>
        <p:blipFill>
          <a:blip r:embed="rId3"/>
          <a:srcRect/>
          <a:stretch>
            <a:fillRect/>
          </a:stretch>
        </p:blipFill>
        <p:spPr>
          <a:xfrm>
            <a:off x="315913" y="1524000"/>
            <a:ext cx="8061325" cy="3925888"/>
          </a:xfrm>
        </p:spPr>
      </p:pic>
      <p:sp>
        <p:nvSpPr>
          <p:cNvPr id="5" name="Freeform 4"/>
          <p:cNvSpPr/>
          <p:nvPr/>
        </p:nvSpPr>
        <p:spPr>
          <a:xfrm>
            <a:off x="2608263" y="2667000"/>
            <a:ext cx="2725737" cy="539750"/>
          </a:xfrm>
          <a:custGeom>
            <a:avLst/>
            <a:gdLst>
              <a:gd name="connsiteX0" fmla="*/ 2725444 w 2725444"/>
              <a:gd name="connsiteY0" fmla="*/ 514905 h 539590"/>
              <a:gd name="connsiteX1" fmla="*/ 2618912 w 2725444"/>
              <a:gd name="connsiteY1" fmla="*/ 506027 h 539590"/>
              <a:gd name="connsiteX2" fmla="*/ 2565646 w 2725444"/>
              <a:gd name="connsiteY2" fmla="*/ 488272 h 539590"/>
              <a:gd name="connsiteX3" fmla="*/ 2547891 w 2725444"/>
              <a:gd name="connsiteY3" fmla="*/ 470516 h 539590"/>
              <a:gd name="connsiteX4" fmla="*/ 2521258 w 2725444"/>
              <a:gd name="connsiteY4" fmla="*/ 452761 h 539590"/>
              <a:gd name="connsiteX5" fmla="*/ 2512380 w 2725444"/>
              <a:gd name="connsiteY5" fmla="*/ 426128 h 539590"/>
              <a:gd name="connsiteX6" fmla="*/ 2459114 w 2725444"/>
              <a:gd name="connsiteY6" fmla="*/ 408373 h 539590"/>
              <a:gd name="connsiteX7" fmla="*/ 2414726 w 2725444"/>
              <a:gd name="connsiteY7" fmla="*/ 372862 h 539590"/>
              <a:gd name="connsiteX8" fmla="*/ 2361460 w 2725444"/>
              <a:gd name="connsiteY8" fmla="*/ 346229 h 539590"/>
              <a:gd name="connsiteX9" fmla="*/ 2343705 w 2725444"/>
              <a:gd name="connsiteY9" fmla="*/ 319596 h 539590"/>
              <a:gd name="connsiteX10" fmla="*/ 2299316 w 2725444"/>
              <a:gd name="connsiteY10" fmla="*/ 292963 h 539590"/>
              <a:gd name="connsiteX11" fmla="*/ 2228295 w 2725444"/>
              <a:gd name="connsiteY11" fmla="*/ 204186 h 539590"/>
              <a:gd name="connsiteX12" fmla="*/ 2192784 w 2725444"/>
              <a:gd name="connsiteY12" fmla="*/ 195309 h 539590"/>
              <a:gd name="connsiteX13" fmla="*/ 2139518 w 2725444"/>
              <a:gd name="connsiteY13" fmla="*/ 186431 h 539590"/>
              <a:gd name="connsiteX14" fmla="*/ 2112885 w 2725444"/>
              <a:gd name="connsiteY14" fmla="*/ 177553 h 539590"/>
              <a:gd name="connsiteX15" fmla="*/ 2041864 w 2725444"/>
              <a:gd name="connsiteY15" fmla="*/ 168676 h 539590"/>
              <a:gd name="connsiteX16" fmla="*/ 1953087 w 2725444"/>
              <a:gd name="connsiteY16" fmla="*/ 150920 h 539590"/>
              <a:gd name="connsiteX17" fmla="*/ 1926454 w 2725444"/>
              <a:gd name="connsiteY17" fmla="*/ 142043 h 539590"/>
              <a:gd name="connsiteX18" fmla="*/ 1890943 w 2725444"/>
              <a:gd name="connsiteY18" fmla="*/ 106532 h 539590"/>
              <a:gd name="connsiteX19" fmla="*/ 1855433 w 2725444"/>
              <a:gd name="connsiteY19" fmla="*/ 53266 h 539590"/>
              <a:gd name="connsiteX20" fmla="*/ 1819922 w 2725444"/>
              <a:gd name="connsiteY20" fmla="*/ 17755 h 539590"/>
              <a:gd name="connsiteX21" fmla="*/ 1740023 w 2725444"/>
              <a:gd name="connsiteY21" fmla="*/ 0 h 539590"/>
              <a:gd name="connsiteX22" fmla="*/ 1624613 w 2725444"/>
              <a:gd name="connsiteY22" fmla="*/ 17755 h 539590"/>
              <a:gd name="connsiteX23" fmla="*/ 1553592 w 2725444"/>
              <a:gd name="connsiteY23" fmla="*/ 35511 h 539590"/>
              <a:gd name="connsiteX24" fmla="*/ 1526959 w 2725444"/>
              <a:gd name="connsiteY24" fmla="*/ 53266 h 539590"/>
              <a:gd name="connsiteX25" fmla="*/ 1473693 w 2725444"/>
              <a:gd name="connsiteY25" fmla="*/ 79899 h 539590"/>
              <a:gd name="connsiteX26" fmla="*/ 1455938 w 2725444"/>
              <a:gd name="connsiteY26" fmla="*/ 133165 h 539590"/>
              <a:gd name="connsiteX27" fmla="*/ 1447060 w 2725444"/>
              <a:gd name="connsiteY27" fmla="*/ 159798 h 539590"/>
              <a:gd name="connsiteX28" fmla="*/ 1429305 w 2725444"/>
              <a:gd name="connsiteY28" fmla="*/ 221942 h 539590"/>
              <a:gd name="connsiteX29" fmla="*/ 1402672 w 2725444"/>
              <a:gd name="connsiteY29" fmla="*/ 213064 h 539590"/>
              <a:gd name="connsiteX30" fmla="*/ 1322773 w 2725444"/>
              <a:gd name="connsiteY30" fmla="*/ 230819 h 539590"/>
              <a:gd name="connsiteX31" fmla="*/ 1278384 w 2725444"/>
              <a:gd name="connsiteY31" fmla="*/ 266330 h 539590"/>
              <a:gd name="connsiteX32" fmla="*/ 1251751 w 2725444"/>
              <a:gd name="connsiteY32" fmla="*/ 284085 h 539590"/>
              <a:gd name="connsiteX33" fmla="*/ 1189607 w 2725444"/>
              <a:gd name="connsiteY33" fmla="*/ 337351 h 539590"/>
              <a:gd name="connsiteX34" fmla="*/ 1154097 w 2725444"/>
              <a:gd name="connsiteY34" fmla="*/ 346229 h 539590"/>
              <a:gd name="connsiteX35" fmla="*/ 1127464 w 2725444"/>
              <a:gd name="connsiteY35" fmla="*/ 355107 h 539590"/>
              <a:gd name="connsiteX36" fmla="*/ 1091953 w 2725444"/>
              <a:gd name="connsiteY36" fmla="*/ 435006 h 539590"/>
              <a:gd name="connsiteX37" fmla="*/ 1083075 w 2725444"/>
              <a:gd name="connsiteY37" fmla="*/ 461639 h 539590"/>
              <a:gd name="connsiteX38" fmla="*/ 1065320 w 2725444"/>
              <a:gd name="connsiteY38" fmla="*/ 488272 h 539590"/>
              <a:gd name="connsiteX39" fmla="*/ 1056442 w 2725444"/>
              <a:gd name="connsiteY39" fmla="*/ 514905 h 539590"/>
              <a:gd name="connsiteX40" fmla="*/ 1029809 w 2725444"/>
              <a:gd name="connsiteY40" fmla="*/ 523782 h 539590"/>
              <a:gd name="connsiteX41" fmla="*/ 816745 w 2725444"/>
              <a:gd name="connsiteY41" fmla="*/ 506027 h 539590"/>
              <a:gd name="connsiteX42" fmla="*/ 772357 w 2725444"/>
              <a:gd name="connsiteY42" fmla="*/ 470516 h 539590"/>
              <a:gd name="connsiteX43" fmla="*/ 745724 w 2725444"/>
              <a:gd name="connsiteY43" fmla="*/ 461639 h 539590"/>
              <a:gd name="connsiteX44" fmla="*/ 683580 w 2725444"/>
              <a:gd name="connsiteY44" fmla="*/ 408373 h 539590"/>
              <a:gd name="connsiteX45" fmla="*/ 674703 w 2725444"/>
              <a:gd name="connsiteY45" fmla="*/ 381740 h 539590"/>
              <a:gd name="connsiteX46" fmla="*/ 648070 w 2725444"/>
              <a:gd name="connsiteY46" fmla="*/ 372862 h 539590"/>
              <a:gd name="connsiteX47" fmla="*/ 630314 w 2725444"/>
              <a:gd name="connsiteY47" fmla="*/ 319596 h 539590"/>
              <a:gd name="connsiteX48" fmla="*/ 603681 w 2725444"/>
              <a:gd name="connsiteY48" fmla="*/ 301841 h 539590"/>
              <a:gd name="connsiteX49" fmla="*/ 585926 w 2725444"/>
              <a:gd name="connsiteY49" fmla="*/ 284085 h 539590"/>
              <a:gd name="connsiteX50" fmla="*/ 523782 w 2725444"/>
              <a:gd name="connsiteY50" fmla="*/ 266330 h 539590"/>
              <a:gd name="connsiteX51" fmla="*/ 26633 w 2725444"/>
              <a:gd name="connsiteY51" fmla="*/ 275208 h 539590"/>
              <a:gd name="connsiteX52" fmla="*/ 17755 w 2725444"/>
              <a:gd name="connsiteY52" fmla="*/ 301841 h 539590"/>
              <a:gd name="connsiteX53" fmla="*/ 0 w 2725444"/>
              <a:gd name="connsiteY53" fmla="*/ 319596 h 5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25444" h="539590">
                <a:moveTo>
                  <a:pt x="2725444" y="514905"/>
                </a:moveTo>
                <a:cubicBezTo>
                  <a:pt x="2689933" y="511946"/>
                  <a:pt x="2654061" y="511885"/>
                  <a:pt x="2618912" y="506027"/>
                </a:cubicBezTo>
                <a:cubicBezTo>
                  <a:pt x="2600451" y="502950"/>
                  <a:pt x="2565646" y="488272"/>
                  <a:pt x="2565646" y="488272"/>
                </a:cubicBezTo>
                <a:cubicBezTo>
                  <a:pt x="2559728" y="482353"/>
                  <a:pt x="2554427" y="475745"/>
                  <a:pt x="2547891" y="470516"/>
                </a:cubicBezTo>
                <a:cubicBezTo>
                  <a:pt x="2539560" y="463851"/>
                  <a:pt x="2527923" y="461092"/>
                  <a:pt x="2521258" y="452761"/>
                </a:cubicBezTo>
                <a:cubicBezTo>
                  <a:pt x="2515412" y="445454"/>
                  <a:pt x="2519995" y="431567"/>
                  <a:pt x="2512380" y="426128"/>
                </a:cubicBezTo>
                <a:cubicBezTo>
                  <a:pt x="2497150" y="415250"/>
                  <a:pt x="2459114" y="408373"/>
                  <a:pt x="2459114" y="408373"/>
                </a:cubicBezTo>
                <a:cubicBezTo>
                  <a:pt x="2442598" y="391857"/>
                  <a:pt x="2437126" y="384062"/>
                  <a:pt x="2414726" y="372862"/>
                </a:cubicBezTo>
                <a:cubicBezTo>
                  <a:pt x="2341216" y="336107"/>
                  <a:pt x="2437786" y="397112"/>
                  <a:pt x="2361460" y="346229"/>
                </a:cubicBezTo>
                <a:cubicBezTo>
                  <a:pt x="2355542" y="337351"/>
                  <a:pt x="2352036" y="326261"/>
                  <a:pt x="2343705" y="319596"/>
                </a:cubicBezTo>
                <a:cubicBezTo>
                  <a:pt x="2295913" y="281362"/>
                  <a:pt x="2335512" y="341225"/>
                  <a:pt x="2299316" y="292963"/>
                </a:cubicBezTo>
                <a:cubicBezTo>
                  <a:pt x="2292283" y="283586"/>
                  <a:pt x="2249271" y="209430"/>
                  <a:pt x="2228295" y="204186"/>
                </a:cubicBezTo>
                <a:cubicBezTo>
                  <a:pt x="2216458" y="201227"/>
                  <a:pt x="2204748" y="197702"/>
                  <a:pt x="2192784" y="195309"/>
                </a:cubicBezTo>
                <a:cubicBezTo>
                  <a:pt x="2175133" y="191779"/>
                  <a:pt x="2157090" y="190336"/>
                  <a:pt x="2139518" y="186431"/>
                </a:cubicBezTo>
                <a:cubicBezTo>
                  <a:pt x="2130383" y="184401"/>
                  <a:pt x="2122092" y="179227"/>
                  <a:pt x="2112885" y="177553"/>
                </a:cubicBezTo>
                <a:cubicBezTo>
                  <a:pt x="2089412" y="173285"/>
                  <a:pt x="2065482" y="172050"/>
                  <a:pt x="2041864" y="168676"/>
                </a:cubicBezTo>
                <a:cubicBezTo>
                  <a:pt x="2006981" y="163693"/>
                  <a:pt x="1985442" y="160164"/>
                  <a:pt x="1953087" y="150920"/>
                </a:cubicBezTo>
                <a:cubicBezTo>
                  <a:pt x="1944089" y="148349"/>
                  <a:pt x="1935332" y="145002"/>
                  <a:pt x="1926454" y="142043"/>
                </a:cubicBezTo>
                <a:cubicBezTo>
                  <a:pt x="1914617" y="130206"/>
                  <a:pt x="1900229" y="120461"/>
                  <a:pt x="1890943" y="106532"/>
                </a:cubicBezTo>
                <a:cubicBezTo>
                  <a:pt x="1879106" y="88777"/>
                  <a:pt x="1870522" y="68355"/>
                  <a:pt x="1855433" y="53266"/>
                </a:cubicBezTo>
                <a:cubicBezTo>
                  <a:pt x="1843596" y="41429"/>
                  <a:pt x="1835803" y="23048"/>
                  <a:pt x="1819922" y="17755"/>
                </a:cubicBezTo>
                <a:cubicBezTo>
                  <a:pt x="1776212" y="3186"/>
                  <a:pt x="1802519" y="10416"/>
                  <a:pt x="1740023" y="0"/>
                </a:cubicBezTo>
                <a:cubicBezTo>
                  <a:pt x="1614244" y="13976"/>
                  <a:pt x="1701490" y="672"/>
                  <a:pt x="1624613" y="17755"/>
                </a:cubicBezTo>
                <a:cubicBezTo>
                  <a:pt x="1606378" y="21807"/>
                  <a:pt x="1572629" y="25992"/>
                  <a:pt x="1553592" y="35511"/>
                </a:cubicBezTo>
                <a:cubicBezTo>
                  <a:pt x="1544049" y="40283"/>
                  <a:pt x="1536502" y="48494"/>
                  <a:pt x="1526959" y="53266"/>
                </a:cubicBezTo>
                <a:cubicBezTo>
                  <a:pt x="1453449" y="90021"/>
                  <a:pt x="1550019" y="29016"/>
                  <a:pt x="1473693" y="79899"/>
                </a:cubicBezTo>
                <a:lnTo>
                  <a:pt x="1455938" y="133165"/>
                </a:lnTo>
                <a:cubicBezTo>
                  <a:pt x="1452979" y="142043"/>
                  <a:pt x="1449330" y="150720"/>
                  <a:pt x="1447060" y="159798"/>
                </a:cubicBezTo>
                <a:cubicBezTo>
                  <a:pt x="1435912" y="204387"/>
                  <a:pt x="1442040" y="183734"/>
                  <a:pt x="1429305" y="221942"/>
                </a:cubicBezTo>
                <a:cubicBezTo>
                  <a:pt x="1420427" y="218983"/>
                  <a:pt x="1412030" y="213064"/>
                  <a:pt x="1402672" y="213064"/>
                </a:cubicBezTo>
                <a:cubicBezTo>
                  <a:pt x="1391405" y="213064"/>
                  <a:pt x="1336466" y="227396"/>
                  <a:pt x="1322773" y="230819"/>
                </a:cubicBezTo>
                <a:cubicBezTo>
                  <a:pt x="1240785" y="285480"/>
                  <a:pt x="1341645" y="215723"/>
                  <a:pt x="1278384" y="266330"/>
                </a:cubicBezTo>
                <a:cubicBezTo>
                  <a:pt x="1270052" y="272995"/>
                  <a:pt x="1259852" y="277141"/>
                  <a:pt x="1251751" y="284085"/>
                </a:cubicBezTo>
                <a:cubicBezTo>
                  <a:pt x="1229696" y="302989"/>
                  <a:pt x="1216783" y="325704"/>
                  <a:pt x="1189607" y="337351"/>
                </a:cubicBezTo>
                <a:cubicBezTo>
                  <a:pt x="1178393" y="342157"/>
                  <a:pt x="1165829" y="342877"/>
                  <a:pt x="1154097" y="346229"/>
                </a:cubicBezTo>
                <a:cubicBezTo>
                  <a:pt x="1145099" y="348800"/>
                  <a:pt x="1136342" y="352148"/>
                  <a:pt x="1127464" y="355107"/>
                </a:cubicBezTo>
                <a:cubicBezTo>
                  <a:pt x="1099326" y="397313"/>
                  <a:pt x="1113083" y="371617"/>
                  <a:pt x="1091953" y="435006"/>
                </a:cubicBezTo>
                <a:cubicBezTo>
                  <a:pt x="1088994" y="443884"/>
                  <a:pt x="1088266" y="453853"/>
                  <a:pt x="1083075" y="461639"/>
                </a:cubicBezTo>
                <a:cubicBezTo>
                  <a:pt x="1077157" y="470517"/>
                  <a:pt x="1070092" y="478729"/>
                  <a:pt x="1065320" y="488272"/>
                </a:cubicBezTo>
                <a:cubicBezTo>
                  <a:pt x="1061135" y="496642"/>
                  <a:pt x="1063059" y="508288"/>
                  <a:pt x="1056442" y="514905"/>
                </a:cubicBezTo>
                <a:cubicBezTo>
                  <a:pt x="1049825" y="521522"/>
                  <a:pt x="1038687" y="520823"/>
                  <a:pt x="1029809" y="523782"/>
                </a:cubicBezTo>
                <a:cubicBezTo>
                  <a:pt x="933215" y="491587"/>
                  <a:pt x="1085248" y="539590"/>
                  <a:pt x="816745" y="506027"/>
                </a:cubicBezTo>
                <a:cubicBezTo>
                  <a:pt x="794298" y="503221"/>
                  <a:pt x="788909" y="480447"/>
                  <a:pt x="772357" y="470516"/>
                </a:cubicBezTo>
                <a:cubicBezTo>
                  <a:pt x="764333" y="465701"/>
                  <a:pt x="754602" y="464598"/>
                  <a:pt x="745724" y="461639"/>
                </a:cubicBezTo>
                <a:cubicBezTo>
                  <a:pt x="702668" y="418583"/>
                  <a:pt x="724142" y="435414"/>
                  <a:pt x="683580" y="408373"/>
                </a:cubicBezTo>
                <a:cubicBezTo>
                  <a:pt x="680621" y="399495"/>
                  <a:pt x="681320" y="388357"/>
                  <a:pt x="674703" y="381740"/>
                </a:cubicBezTo>
                <a:cubicBezTo>
                  <a:pt x="668086" y="375123"/>
                  <a:pt x="653509" y="380477"/>
                  <a:pt x="648070" y="372862"/>
                </a:cubicBezTo>
                <a:cubicBezTo>
                  <a:pt x="637192" y="357632"/>
                  <a:pt x="645887" y="329978"/>
                  <a:pt x="630314" y="319596"/>
                </a:cubicBezTo>
                <a:cubicBezTo>
                  <a:pt x="621436" y="313678"/>
                  <a:pt x="612012" y="308506"/>
                  <a:pt x="603681" y="301841"/>
                </a:cubicBezTo>
                <a:cubicBezTo>
                  <a:pt x="597145" y="296612"/>
                  <a:pt x="593103" y="288391"/>
                  <a:pt x="585926" y="284085"/>
                </a:cubicBezTo>
                <a:cubicBezTo>
                  <a:pt x="576832" y="278629"/>
                  <a:pt x="530410" y="267987"/>
                  <a:pt x="523782" y="266330"/>
                </a:cubicBezTo>
                <a:lnTo>
                  <a:pt x="26633" y="275208"/>
                </a:lnTo>
                <a:cubicBezTo>
                  <a:pt x="17298" y="275863"/>
                  <a:pt x="22570" y="293817"/>
                  <a:pt x="17755" y="301841"/>
                </a:cubicBezTo>
                <a:cubicBezTo>
                  <a:pt x="13449" y="309018"/>
                  <a:pt x="5918" y="313678"/>
                  <a:pt x="0" y="319596"/>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6868" name="TextBox 5"/>
          <p:cNvSpPr txBox="1">
            <a:spLocks noChangeArrowheads="1"/>
          </p:cNvSpPr>
          <p:nvPr/>
        </p:nvSpPr>
        <p:spPr bwMode="auto">
          <a:xfrm>
            <a:off x="1949450" y="5486400"/>
            <a:ext cx="539750" cy="276225"/>
          </a:xfrm>
          <a:prstGeom prst="rect">
            <a:avLst/>
          </a:prstGeom>
          <a:noFill/>
          <a:ln w="9525">
            <a:noFill/>
            <a:miter lim="800000"/>
            <a:headEnd/>
            <a:tailEnd/>
          </a:ln>
        </p:spPr>
        <p:txBody>
          <a:bodyPr wrap="none">
            <a:spAutoFit/>
          </a:bodyPr>
          <a:lstStyle/>
          <a:p>
            <a:r>
              <a:rPr lang="en-US" sz="1200">
                <a:latin typeface="Constantia" pitchFamily="18" charset="0"/>
              </a:rPr>
              <a:t>Boise</a:t>
            </a:r>
          </a:p>
        </p:txBody>
      </p:sp>
      <p:sp>
        <p:nvSpPr>
          <p:cNvPr id="36869" name="TextBox 6"/>
          <p:cNvSpPr txBox="1">
            <a:spLocks noChangeArrowheads="1"/>
          </p:cNvSpPr>
          <p:nvPr/>
        </p:nvSpPr>
        <p:spPr bwMode="auto">
          <a:xfrm>
            <a:off x="6096000" y="5486400"/>
            <a:ext cx="793750" cy="276225"/>
          </a:xfrm>
          <a:prstGeom prst="rect">
            <a:avLst/>
          </a:prstGeom>
          <a:noFill/>
          <a:ln w="9525">
            <a:noFill/>
            <a:miter lim="800000"/>
            <a:headEnd/>
            <a:tailEnd/>
          </a:ln>
        </p:spPr>
        <p:txBody>
          <a:bodyPr wrap="none">
            <a:spAutoFit/>
          </a:bodyPr>
          <a:lstStyle/>
          <a:p>
            <a:r>
              <a:rPr lang="en-US" sz="1200">
                <a:latin typeface="Constantia" pitchFamily="18" charset="0"/>
              </a:rPr>
              <a:t>Pocatello</a:t>
            </a:r>
          </a:p>
        </p:txBody>
      </p:sp>
      <p:cxnSp>
        <p:nvCxnSpPr>
          <p:cNvPr id="13" name="Straight Arrow Connector 12"/>
          <p:cNvCxnSpPr/>
          <p:nvPr/>
        </p:nvCxnSpPr>
        <p:spPr>
          <a:xfrm rot="5400000">
            <a:off x="1829594" y="57904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819900" y="56769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72" name="TextBox 8"/>
          <p:cNvSpPr txBox="1">
            <a:spLocks noChangeArrowheads="1"/>
          </p:cNvSpPr>
          <p:nvPr/>
        </p:nvSpPr>
        <p:spPr bwMode="auto">
          <a:xfrm>
            <a:off x="533400" y="5983288"/>
            <a:ext cx="8032750" cy="646112"/>
          </a:xfrm>
          <a:prstGeom prst="rect">
            <a:avLst/>
          </a:prstGeom>
          <a:noFill/>
          <a:ln w="9525">
            <a:noFill/>
            <a:miter lim="800000"/>
            <a:headEnd/>
            <a:tailEnd/>
          </a:ln>
        </p:spPr>
        <p:txBody>
          <a:bodyPr wrap="none">
            <a:spAutoFit/>
          </a:bodyPr>
          <a:lstStyle/>
          <a:p>
            <a:pPr algn="ctr"/>
            <a:r>
              <a:rPr lang="en-US" sz="1200" i="1">
                <a:latin typeface="Constantia" pitchFamily="18" charset="0"/>
              </a:rPr>
              <a:t>Idaho</a:t>
            </a:r>
            <a:r>
              <a:rPr lang="en-US" sz="1200">
                <a:latin typeface="Constantia" pitchFamily="18" charset="0"/>
              </a:rPr>
              <a:t> [map]. 2004. Scale undetermined; generated by Jeffrey Frank; using “INSIDE Idaho-Web Mapping Applications ”.</a:t>
            </a:r>
          </a:p>
          <a:p>
            <a:pPr algn="ctr"/>
            <a:r>
              <a:rPr lang="en-US" sz="1200">
                <a:latin typeface="Constantia" pitchFamily="18" charset="0"/>
                <a:hlinkClick r:id="rId4"/>
              </a:rPr>
              <a:t>http://maps.insideidaho.org/WebMapping/idaho/</a:t>
            </a:r>
            <a:r>
              <a:rPr lang="en-US" sz="1200">
                <a:latin typeface="Constantia" pitchFamily="18" charset="0"/>
              </a:rPr>
              <a:t> (1 December 2008).</a:t>
            </a:r>
          </a:p>
          <a:p>
            <a:pPr algn="ctr"/>
            <a:r>
              <a:rPr lang="en-US" sz="1200">
                <a:latin typeface="Constantia" pitchFamily="18" charset="0"/>
              </a:rPr>
              <a:t> </a:t>
            </a:r>
            <a:endParaRPr lang="en-US" sz="1200" i="1">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a:r>
              <a:rPr lang="en-US" sz="3200" b="1" smtClean="0"/>
              <a:t>Other Information…</a:t>
            </a:r>
          </a:p>
        </p:txBody>
      </p:sp>
      <p:sp>
        <p:nvSpPr>
          <p:cNvPr id="38914" name="Content Placeholder 2"/>
          <p:cNvSpPr>
            <a:spLocks noGrp="1"/>
          </p:cNvSpPr>
          <p:nvPr>
            <p:ph idx="1"/>
          </p:nvPr>
        </p:nvSpPr>
        <p:spPr/>
        <p:txBody>
          <a:bodyPr/>
          <a:lstStyle/>
          <a:p>
            <a:r>
              <a:rPr lang="en-US" smtClean="0"/>
              <a:t>The Salmon River is 425 miles long and is located in Central Idaho.</a:t>
            </a:r>
          </a:p>
          <a:p>
            <a:r>
              <a:rPr lang="en-US" smtClean="0"/>
              <a:t>A portion of the river was named River of No Return by Lewis and Clark because though one can navigate downstream, a return trip upstream at the time was impossible due to the rapids and swift waters (Columbia Gazetteer, 2000).</a:t>
            </a:r>
          </a:p>
          <a:p>
            <a:r>
              <a:rPr lang="en-US" smtClean="0"/>
              <a:t>The canyon through which the river winds is 1 mile deep and nearly 10 miles wide in places.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ctr"/>
            <a:r>
              <a:rPr lang="en-US" sz="3200" b="1" smtClean="0"/>
              <a:t>Topographic maps</a:t>
            </a:r>
          </a:p>
        </p:txBody>
      </p:sp>
      <p:sp>
        <p:nvSpPr>
          <p:cNvPr id="3" name="Content Placeholder 2"/>
          <p:cNvSpPr>
            <a:spLocks noGrp="1"/>
          </p:cNvSpPr>
          <p:nvPr>
            <p:ph idx="1"/>
          </p:nvPr>
        </p:nvSpPr>
        <p:spPr/>
        <p:txBody>
          <a:bodyPr>
            <a:normAutofit fontScale="85000" lnSpcReduction="10000"/>
          </a:bodyPr>
          <a:lstStyle/>
          <a:p>
            <a:pPr marL="274320" indent="-274320" fontAlgn="auto">
              <a:spcAft>
                <a:spcPts val="0"/>
              </a:spcAft>
              <a:buClr>
                <a:schemeClr val="accent3"/>
              </a:buClr>
              <a:buFont typeface="Wingdings 2"/>
              <a:buNone/>
              <a:defRPr/>
            </a:pPr>
            <a:r>
              <a:rPr lang="en-US" sz="1800" dirty="0" smtClean="0"/>
              <a:t>	The route taken by our group on the river could be found on the 13 following USGS 7.5 minute topographic maps.  The order is that of rafting from the put-in at Corn Creek on June 11 to the take-out at the boat ramp just below the Wind River Pack Bridge near Vinegar Creek rapids on June 16 (USGS. </a:t>
            </a:r>
            <a:r>
              <a:rPr lang="en-US" sz="1800" i="1" dirty="0" smtClean="0"/>
              <a:t>Butts Creek Point, Square Top, Waugh Mountain, Sheep Hill, </a:t>
            </a:r>
            <a:r>
              <a:rPr lang="en-US" sz="1800" i="1" dirty="0" err="1" smtClean="0"/>
              <a:t>Sheepeater</a:t>
            </a:r>
            <a:r>
              <a:rPr lang="en-US" sz="1800" i="1" dirty="0" smtClean="0"/>
              <a:t> Mountain, and Cottontail Point 7.5 Minute Topographic Maps</a:t>
            </a:r>
            <a:r>
              <a:rPr lang="en-US" sz="1800" dirty="0" smtClean="0"/>
              <a:t> [maps]. 2008. Scale not given. “The USGS Store”. 2008. USGS Map Locator. </a:t>
            </a:r>
            <a:r>
              <a:rPr lang="en-US" sz="1800" dirty="0" smtClean="0">
                <a:hlinkClick r:id="rId3"/>
              </a:rPr>
              <a:t>http://store.usgs.gov/b2c_usgs/usgs/maplocator/(xcm=r3standardpitrex_prd&amp;layout=6_1_61_48&amp;uiarea=2&amp;ctype=areaDetails&amp;carea=%24ROOT)/.do</a:t>
            </a:r>
            <a:r>
              <a:rPr lang="en-US" sz="1800" dirty="0" smtClean="0"/>
              <a:t> (23 November 2008).</a:t>
            </a:r>
          </a:p>
          <a:p>
            <a:pPr marL="274320" indent="-274320" fontAlgn="auto">
              <a:spcAft>
                <a:spcPts val="0"/>
              </a:spcAft>
              <a:buClr>
                <a:schemeClr val="accent3"/>
              </a:buClr>
              <a:buFont typeface="Wingdings 2"/>
              <a:buNone/>
              <a:defRPr/>
            </a:pPr>
            <a:endParaRPr lang="en-US" sz="1800" dirty="0" smtClean="0"/>
          </a:p>
          <a:p>
            <a:pPr marL="736092" lvl="1" indent="-342900" fontAlgn="auto">
              <a:spcAft>
                <a:spcPts val="0"/>
              </a:spcAft>
              <a:buFont typeface="Wingdings 2"/>
              <a:buNone/>
              <a:defRPr/>
            </a:pPr>
            <a:r>
              <a:rPr lang="en-US" sz="1800" dirty="0" smtClean="0"/>
              <a:t>1. Butts Creek Point			10. Mackay Bar</a:t>
            </a:r>
          </a:p>
          <a:p>
            <a:pPr marL="736092" lvl="1" indent="-342900" fontAlgn="auto">
              <a:spcAft>
                <a:spcPts val="0"/>
              </a:spcAft>
              <a:buFont typeface="Wingdings 2"/>
              <a:buNone/>
              <a:defRPr/>
            </a:pPr>
            <a:r>
              <a:rPr lang="en-US" sz="1800" dirty="0" smtClean="0"/>
              <a:t>2. Square Top				11. Cottontail Point</a:t>
            </a:r>
          </a:p>
          <a:p>
            <a:pPr marL="736092" lvl="1" indent="-342900" fontAlgn="auto">
              <a:spcAft>
                <a:spcPts val="0"/>
              </a:spcAft>
              <a:buFont typeface="Wingdings 2"/>
              <a:buNone/>
              <a:defRPr/>
            </a:pPr>
            <a:r>
              <a:rPr lang="en-US" sz="1800" dirty="0" smtClean="0"/>
              <a:t>3. Waugh Mountain			12. Johnson Butte</a:t>
            </a:r>
          </a:p>
          <a:p>
            <a:pPr marL="736092" lvl="1" indent="-342900" fontAlgn="auto">
              <a:spcAft>
                <a:spcPts val="0"/>
              </a:spcAft>
              <a:buFont typeface="Wingdings 2"/>
              <a:buNone/>
              <a:defRPr/>
            </a:pPr>
            <a:r>
              <a:rPr lang="en-US" sz="1800" dirty="0" smtClean="0"/>
              <a:t>4. Devils Teeth Rapids			13. Carey Dome</a:t>
            </a:r>
          </a:p>
          <a:p>
            <a:pPr marL="736092" lvl="1" indent="-342900" fontAlgn="auto">
              <a:spcAft>
                <a:spcPts val="0"/>
              </a:spcAft>
              <a:buFont typeface="Wingdings 2"/>
              <a:buNone/>
              <a:defRPr/>
            </a:pPr>
            <a:r>
              <a:rPr lang="en-US" sz="1800" dirty="0" smtClean="0"/>
              <a:t>5. Sheep Hill</a:t>
            </a:r>
          </a:p>
          <a:p>
            <a:pPr marL="736092" lvl="1" indent="-342900" fontAlgn="auto">
              <a:spcAft>
                <a:spcPts val="0"/>
              </a:spcAft>
              <a:buFont typeface="Wingdings 2"/>
              <a:buNone/>
              <a:defRPr/>
            </a:pPr>
            <a:r>
              <a:rPr lang="en-US" sz="1800" dirty="0" smtClean="0"/>
              <a:t>6. </a:t>
            </a:r>
            <a:r>
              <a:rPr lang="en-US" sz="1800" dirty="0" err="1" smtClean="0"/>
              <a:t>Hida</a:t>
            </a:r>
            <a:r>
              <a:rPr lang="en-US" sz="1800" dirty="0" smtClean="0"/>
              <a:t> Point</a:t>
            </a:r>
          </a:p>
          <a:p>
            <a:pPr marL="736092" lvl="1" indent="-342900" fontAlgn="auto">
              <a:spcAft>
                <a:spcPts val="0"/>
              </a:spcAft>
              <a:buFont typeface="Wingdings 2"/>
              <a:buNone/>
              <a:defRPr/>
            </a:pPr>
            <a:r>
              <a:rPr lang="en-US" sz="1800" dirty="0" smtClean="0"/>
              <a:t>7. Whitewater Ranch</a:t>
            </a:r>
          </a:p>
          <a:p>
            <a:pPr marL="736092" lvl="1" indent="-342900" fontAlgn="auto">
              <a:spcAft>
                <a:spcPts val="0"/>
              </a:spcAft>
              <a:buFont typeface="Wingdings 2"/>
              <a:buNone/>
              <a:defRPr/>
            </a:pPr>
            <a:r>
              <a:rPr lang="en-US" sz="1800" dirty="0" smtClean="0"/>
              <a:t>8. </a:t>
            </a:r>
            <a:r>
              <a:rPr lang="en-US" sz="1800" dirty="0" err="1" smtClean="0"/>
              <a:t>Sheepeater</a:t>
            </a:r>
            <a:r>
              <a:rPr lang="en-US" sz="1800" dirty="0" smtClean="0"/>
              <a:t> Mountain</a:t>
            </a:r>
          </a:p>
          <a:p>
            <a:pPr marL="736092" lvl="1" indent="-342900" fontAlgn="auto">
              <a:spcAft>
                <a:spcPts val="0"/>
              </a:spcAft>
              <a:buFont typeface="Wingdings 2"/>
              <a:buNone/>
              <a:defRPr/>
            </a:pPr>
            <a:r>
              <a:rPr lang="en-US" sz="1800" dirty="0" smtClean="0"/>
              <a:t>9. </a:t>
            </a:r>
            <a:r>
              <a:rPr lang="en-US" sz="1800" dirty="0" err="1" smtClean="0"/>
              <a:t>Fivemile</a:t>
            </a:r>
            <a:r>
              <a:rPr lang="en-US" sz="1800" dirty="0" smtClean="0"/>
              <a:t> Bar</a:t>
            </a:r>
          </a:p>
          <a:p>
            <a:pPr marL="736092" lvl="1" indent="-342900" fontAlgn="auto">
              <a:spcAft>
                <a:spcPts val="0"/>
              </a:spcAft>
              <a:buFont typeface="Wingdings 2"/>
              <a:buAutoNum type="arabicPeriod"/>
              <a:defRPr/>
            </a:pPr>
            <a:endParaRPr lang="en-US" sz="1800" dirty="0" smtClean="0"/>
          </a:p>
          <a:p>
            <a:pPr marL="640080" lvl="1" indent="-246888" fontAlgn="auto">
              <a:spcAft>
                <a:spcPts val="0"/>
              </a:spcAft>
              <a:buFont typeface="Wingdings 2"/>
              <a:buNone/>
              <a:defRPr/>
            </a:pPr>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lgn="ctr"/>
            <a:r>
              <a:rPr lang="en-US" sz="3200" b="1" smtClean="0"/>
              <a:t>Day 1:  Put-in at Corn Creek &amp; camp at Horse Creek Bridge</a:t>
            </a:r>
          </a:p>
        </p:txBody>
      </p:sp>
      <p:pic>
        <p:nvPicPr>
          <p:cNvPr id="43010" name="Content Placeholder 3" descr="ButtsCreekPoint1Day1.jpg"/>
          <p:cNvPicPr>
            <a:picLocks noGrp="1" noChangeAspect="1"/>
          </p:cNvPicPr>
          <p:nvPr>
            <p:ph idx="1"/>
          </p:nvPr>
        </p:nvPicPr>
        <p:blipFill>
          <a:blip r:embed="rId3"/>
          <a:srcRect/>
          <a:stretch>
            <a:fillRect/>
          </a:stretch>
        </p:blipFill>
        <p:spPr>
          <a:xfrm>
            <a:off x="1524000" y="1866900"/>
            <a:ext cx="5305425" cy="4152900"/>
          </a:xfrm>
        </p:spPr>
      </p:pic>
      <p:sp>
        <p:nvSpPr>
          <p:cNvPr id="43011" name="TextBox 4"/>
          <p:cNvSpPr txBox="1">
            <a:spLocks noChangeArrowheads="1"/>
          </p:cNvSpPr>
          <p:nvPr/>
        </p:nvSpPr>
        <p:spPr bwMode="auto">
          <a:xfrm>
            <a:off x="3276600" y="6019800"/>
            <a:ext cx="1930400" cy="369888"/>
          </a:xfrm>
          <a:prstGeom prst="rect">
            <a:avLst/>
          </a:prstGeom>
          <a:noFill/>
          <a:ln w="9525">
            <a:noFill/>
            <a:miter lim="800000"/>
            <a:headEnd/>
            <a:tailEnd/>
          </a:ln>
        </p:spPr>
        <p:txBody>
          <a:bodyPr wrap="none">
            <a:spAutoFit/>
          </a:bodyPr>
          <a:lstStyle/>
          <a:p>
            <a:r>
              <a:rPr lang="en-US">
                <a:latin typeface="Constantia" pitchFamily="18" charset="0"/>
              </a:rPr>
              <a:t>Butts Creek Point</a:t>
            </a:r>
          </a:p>
        </p:txBody>
      </p:sp>
      <p:sp>
        <p:nvSpPr>
          <p:cNvPr id="6" name="5-Point Star 5"/>
          <p:cNvSpPr/>
          <p:nvPr/>
        </p:nvSpPr>
        <p:spPr>
          <a:xfrm>
            <a:off x="4724400" y="3657600"/>
            <a:ext cx="228600" cy="2286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miley Face 6"/>
          <p:cNvSpPr/>
          <p:nvPr/>
        </p:nvSpPr>
        <p:spPr>
          <a:xfrm>
            <a:off x="7162800" y="35814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4" name="TextBox 7"/>
          <p:cNvSpPr txBox="1">
            <a:spLocks noChangeArrowheads="1"/>
          </p:cNvSpPr>
          <p:nvPr/>
        </p:nvSpPr>
        <p:spPr bwMode="auto">
          <a:xfrm>
            <a:off x="7391400" y="3440113"/>
            <a:ext cx="960438" cy="369887"/>
          </a:xfrm>
          <a:prstGeom prst="rect">
            <a:avLst/>
          </a:prstGeom>
          <a:noFill/>
          <a:ln w="9525">
            <a:noFill/>
            <a:miter lim="800000"/>
            <a:headEnd/>
            <a:tailEnd/>
          </a:ln>
        </p:spPr>
        <p:txBody>
          <a:bodyPr wrap="none">
            <a:spAutoFit/>
          </a:bodyPr>
          <a:lstStyle/>
          <a:p>
            <a:r>
              <a:rPr lang="en-US">
                <a:latin typeface="Constantia" pitchFamily="18" charset="0"/>
              </a:rPr>
              <a:t>= Camp</a:t>
            </a:r>
          </a:p>
        </p:txBody>
      </p:sp>
      <p:sp>
        <p:nvSpPr>
          <p:cNvPr id="9" name="5-Point Star 8"/>
          <p:cNvSpPr/>
          <p:nvPr/>
        </p:nvSpPr>
        <p:spPr>
          <a:xfrm>
            <a:off x="7162800" y="4191000"/>
            <a:ext cx="228600" cy="22860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6" name="TextBox 9"/>
          <p:cNvSpPr txBox="1">
            <a:spLocks noChangeArrowheads="1"/>
          </p:cNvSpPr>
          <p:nvPr/>
        </p:nvSpPr>
        <p:spPr bwMode="auto">
          <a:xfrm>
            <a:off x="7391400" y="4078288"/>
            <a:ext cx="1487488" cy="646112"/>
          </a:xfrm>
          <a:prstGeom prst="rect">
            <a:avLst/>
          </a:prstGeom>
          <a:noFill/>
          <a:ln w="9525">
            <a:noFill/>
            <a:miter lim="800000"/>
            <a:headEnd/>
            <a:tailEnd/>
          </a:ln>
        </p:spPr>
        <p:txBody>
          <a:bodyPr wrap="none">
            <a:spAutoFit/>
          </a:bodyPr>
          <a:lstStyle/>
          <a:p>
            <a:r>
              <a:rPr lang="en-US">
                <a:latin typeface="Constantia" pitchFamily="18" charset="0"/>
              </a:rPr>
              <a:t>= Put-in at</a:t>
            </a:r>
          </a:p>
          <a:p>
            <a:r>
              <a:rPr lang="en-US">
                <a:latin typeface="Constantia" pitchFamily="18" charset="0"/>
              </a:rPr>
              <a:t>   Corn Creek</a:t>
            </a:r>
          </a:p>
        </p:txBody>
      </p:sp>
      <p:sp>
        <p:nvSpPr>
          <p:cNvPr id="11" name="5-Point Star 10"/>
          <p:cNvSpPr/>
          <p:nvPr/>
        </p:nvSpPr>
        <p:spPr>
          <a:xfrm>
            <a:off x="7162800" y="4953000"/>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8" name="TextBox 11"/>
          <p:cNvSpPr txBox="1">
            <a:spLocks noChangeArrowheads="1"/>
          </p:cNvSpPr>
          <p:nvPr/>
        </p:nvSpPr>
        <p:spPr bwMode="auto">
          <a:xfrm>
            <a:off x="7380288" y="4840288"/>
            <a:ext cx="1763712" cy="646112"/>
          </a:xfrm>
          <a:prstGeom prst="rect">
            <a:avLst/>
          </a:prstGeom>
          <a:noFill/>
          <a:ln w="9525">
            <a:noFill/>
            <a:miter lim="800000"/>
            <a:headEnd/>
            <a:tailEnd/>
          </a:ln>
        </p:spPr>
        <p:txBody>
          <a:bodyPr wrap="none">
            <a:spAutoFit/>
          </a:bodyPr>
          <a:lstStyle/>
          <a:p>
            <a:r>
              <a:rPr lang="en-US">
                <a:latin typeface="Constantia" pitchFamily="18" charset="0"/>
              </a:rPr>
              <a:t>= Take-out at</a:t>
            </a:r>
          </a:p>
          <a:p>
            <a:r>
              <a:rPr lang="en-US">
                <a:latin typeface="Constantia" pitchFamily="18" charset="0"/>
              </a:rPr>
              <a:t>   Vinegar Creek</a:t>
            </a:r>
          </a:p>
        </p:txBody>
      </p:sp>
      <p:sp>
        <p:nvSpPr>
          <p:cNvPr id="13" name="Rectangle 12"/>
          <p:cNvSpPr/>
          <p:nvPr/>
        </p:nvSpPr>
        <p:spPr>
          <a:xfrm>
            <a:off x="7086600" y="3276600"/>
            <a:ext cx="19812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20" name="TextBox 13"/>
          <p:cNvSpPr txBox="1">
            <a:spLocks noChangeArrowheads="1"/>
          </p:cNvSpPr>
          <p:nvPr/>
        </p:nvSpPr>
        <p:spPr bwMode="auto">
          <a:xfrm>
            <a:off x="7543800" y="2906713"/>
            <a:ext cx="1085850" cy="369887"/>
          </a:xfrm>
          <a:prstGeom prst="rect">
            <a:avLst/>
          </a:prstGeom>
          <a:noFill/>
          <a:ln w="9525">
            <a:noFill/>
            <a:miter lim="800000"/>
            <a:headEnd/>
            <a:tailEnd/>
          </a:ln>
        </p:spPr>
        <p:txBody>
          <a:bodyPr wrap="none">
            <a:spAutoFit/>
          </a:bodyPr>
          <a:lstStyle/>
          <a:p>
            <a:r>
              <a:rPr lang="en-US">
                <a:latin typeface="Constantia" pitchFamily="18" charset="0"/>
              </a:rPr>
              <a:t>LEGEND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ctr"/>
            <a:r>
              <a:rPr lang="en-US" sz="3200" b="1" smtClean="0"/>
              <a:t>Day 2:  Horse Creek Bridge to Lantz Bar</a:t>
            </a:r>
          </a:p>
        </p:txBody>
      </p:sp>
      <p:pic>
        <p:nvPicPr>
          <p:cNvPr id="45058" name="Content Placeholder 3" descr="SquareTop2_Day1.jpg"/>
          <p:cNvPicPr>
            <a:picLocks noGrp="1" noChangeAspect="1"/>
          </p:cNvPicPr>
          <p:nvPr>
            <p:ph idx="1"/>
          </p:nvPr>
        </p:nvPicPr>
        <p:blipFill>
          <a:blip r:embed="rId3"/>
          <a:srcRect/>
          <a:stretch>
            <a:fillRect/>
          </a:stretch>
        </p:blipFill>
        <p:spPr>
          <a:xfrm>
            <a:off x="457200" y="2198688"/>
            <a:ext cx="8229600" cy="3862387"/>
          </a:xfrm>
        </p:spPr>
      </p:pic>
      <p:sp>
        <p:nvSpPr>
          <p:cNvPr id="45059" name="TextBox 4"/>
          <p:cNvSpPr txBox="1">
            <a:spLocks noChangeArrowheads="1"/>
          </p:cNvSpPr>
          <p:nvPr/>
        </p:nvSpPr>
        <p:spPr bwMode="auto">
          <a:xfrm>
            <a:off x="4114800" y="6183313"/>
            <a:ext cx="1290638" cy="369887"/>
          </a:xfrm>
          <a:prstGeom prst="rect">
            <a:avLst/>
          </a:prstGeom>
          <a:noFill/>
          <a:ln w="9525">
            <a:noFill/>
            <a:miter lim="800000"/>
            <a:headEnd/>
            <a:tailEnd/>
          </a:ln>
        </p:spPr>
        <p:txBody>
          <a:bodyPr wrap="none">
            <a:spAutoFit/>
          </a:bodyPr>
          <a:lstStyle/>
          <a:p>
            <a:r>
              <a:rPr lang="en-US">
                <a:latin typeface="Constantia" pitchFamily="18" charset="0"/>
              </a:rPr>
              <a:t>Square Top</a:t>
            </a:r>
          </a:p>
        </p:txBody>
      </p:sp>
      <p:sp>
        <p:nvSpPr>
          <p:cNvPr id="6" name="Smiley Face 5"/>
          <p:cNvSpPr/>
          <p:nvPr/>
        </p:nvSpPr>
        <p:spPr>
          <a:xfrm>
            <a:off x="2743200" y="25908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ctr"/>
            <a:r>
              <a:rPr lang="en-US" sz="3200" b="1" smtClean="0"/>
              <a:t>Day 3:  Lantz Bar to Bruin Creek Campground</a:t>
            </a:r>
          </a:p>
        </p:txBody>
      </p:sp>
      <p:pic>
        <p:nvPicPr>
          <p:cNvPr id="47106" name="Content Placeholder 3" descr="WaughMtn3_Day1.2.jpg"/>
          <p:cNvPicPr>
            <a:picLocks noGrp="1" noChangeAspect="1"/>
          </p:cNvPicPr>
          <p:nvPr>
            <p:ph idx="1"/>
          </p:nvPr>
        </p:nvPicPr>
        <p:blipFill>
          <a:blip r:embed="rId3"/>
          <a:srcRect/>
          <a:stretch>
            <a:fillRect/>
          </a:stretch>
        </p:blipFill>
        <p:spPr>
          <a:xfrm>
            <a:off x="457200" y="2659063"/>
            <a:ext cx="8229600" cy="2941637"/>
          </a:xfrm>
        </p:spPr>
      </p:pic>
      <p:sp>
        <p:nvSpPr>
          <p:cNvPr id="47107" name="TextBox 4"/>
          <p:cNvSpPr txBox="1">
            <a:spLocks noChangeArrowheads="1"/>
          </p:cNvSpPr>
          <p:nvPr/>
        </p:nvSpPr>
        <p:spPr bwMode="auto">
          <a:xfrm>
            <a:off x="3733800" y="5791200"/>
            <a:ext cx="1938338" cy="369888"/>
          </a:xfrm>
          <a:prstGeom prst="rect">
            <a:avLst/>
          </a:prstGeom>
          <a:noFill/>
          <a:ln w="9525">
            <a:noFill/>
            <a:miter lim="800000"/>
            <a:headEnd/>
            <a:tailEnd/>
          </a:ln>
        </p:spPr>
        <p:txBody>
          <a:bodyPr wrap="none">
            <a:spAutoFit/>
          </a:bodyPr>
          <a:lstStyle/>
          <a:p>
            <a:r>
              <a:rPr lang="en-US">
                <a:latin typeface="Constantia" pitchFamily="18" charset="0"/>
              </a:rPr>
              <a:t>Waugh Mountain</a:t>
            </a:r>
          </a:p>
        </p:txBody>
      </p:sp>
      <p:sp>
        <p:nvSpPr>
          <p:cNvPr id="6" name="Smiley Face 5"/>
          <p:cNvSpPr/>
          <p:nvPr/>
        </p:nvSpPr>
        <p:spPr>
          <a:xfrm>
            <a:off x="838200" y="27432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ctr"/>
            <a:r>
              <a:rPr lang="en-US" sz="3200" b="1" smtClean="0"/>
              <a:t>Day 4:  Bruin Creek to Groundhog Bar</a:t>
            </a:r>
          </a:p>
        </p:txBody>
      </p:sp>
      <p:pic>
        <p:nvPicPr>
          <p:cNvPr id="49154" name="Content Placeholder 3" descr="SheepHill5_Day2.jpg"/>
          <p:cNvPicPr>
            <a:picLocks noGrp="1" noChangeAspect="1"/>
          </p:cNvPicPr>
          <p:nvPr>
            <p:ph idx="1"/>
          </p:nvPr>
        </p:nvPicPr>
        <p:blipFill>
          <a:blip r:embed="rId3"/>
          <a:srcRect/>
          <a:stretch>
            <a:fillRect/>
          </a:stretch>
        </p:blipFill>
        <p:spPr>
          <a:xfrm>
            <a:off x="457200" y="2389188"/>
            <a:ext cx="8229600" cy="3481387"/>
          </a:xfrm>
        </p:spPr>
      </p:pic>
      <p:sp>
        <p:nvSpPr>
          <p:cNvPr id="49155" name="TextBox 4"/>
          <p:cNvSpPr txBox="1">
            <a:spLocks noChangeArrowheads="1"/>
          </p:cNvSpPr>
          <p:nvPr/>
        </p:nvSpPr>
        <p:spPr bwMode="auto">
          <a:xfrm>
            <a:off x="4038600" y="6019800"/>
            <a:ext cx="1214438" cy="369888"/>
          </a:xfrm>
          <a:prstGeom prst="rect">
            <a:avLst/>
          </a:prstGeom>
          <a:noFill/>
          <a:ln w="9525">
            <a:noFill/>
            <a:miter lim="800000"/>
            <a:headEnd/>
            <a:tailEnd/>
          </a:ln>
        </p:spPr>
        <p:txBody>
          <a:bodyPr wrap="none">
            <a:spAutoFit/>
          </a:bodyPr>
          <a:lstStyle/>
          <a:p>
            <a:r>
              <a:rPr lang="en-US">
                <a:latin typeface="Constantia" pitchFamily="18" charset="0"/>
              </a:rPr>
              <a:t>Sheep Hill</a:t>
            </a:r>
          </a:p>
        </p:txBody>
      </p:sp>
      <p:sp>
        <p:nvSpPr>
          <p:cNvPr id="6" name="Smiley Face 5"/>
          <p:cNvSpPr/>
          <p:nvPr/>
        </p:nvSpPr>
        <p:spPr>
          <a:xfrm>
            <a:off x="4038600" y="41910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914400"/>
            <a:ext cx="8229600" cy="552450"/>
          </a:xfrm>
        </p:spPr>
        <p:txBody>
          <a:bodyPr/>
          <a:lstStyle/>
          <a:p>
            <a:pPr algn="ctr"/>
            <a:r>
              <a:rPr lang="en-US" sz="3200" b="1" smtClean="0"/>
              <a:t>Day 5:  Groundhog Bar to Bull Creek Bar</a:t>
            </a:r>
          </a:p>
        </p:txBody>
      </p:sp>
      <p:pic>
        <p:nvPicPr>
          <p:cNvPr id="51202" name="Content Placeholder 3" descr="SheepeaterMtn8_Day3.jpg"/>
          <p:cNvPicPr>
            <a:picLocks noGrp="1" noChangeAspect="1"/>
          </p:cNvPicPr>
          <p:nvPr>
            <p:ph idx="1"/>
          </p:nvPr>
        </p:nvPicPr>
        <p:blipFill>
          <a:blip r:embed="rId3"/>
          <a:srcRect/>
          <a:stretch>
            <a:fillRect/>
          </a:stretch>
        </p:blipFill>
        <p:spPr>
          <a:xfrm>
            <a:off x="2024063" y="1935163"/>
            <a:ext cx="5095875" cy="4389437"/>
          </a:xfrm>
        </p:spPr>
      </p:pic>
      <p:sp>
        <p:nvSpPr>
          <p:cNvPr id="51203" name="TextBox 4"/>
          <p:cNvSpPr txBox="1">
            <a:spLocks noChangeArrowheads="1"/>
          </p:cNvSpPr>
          <p:nvPr/>
        </p:nvSpPr>
        <p:spPr bwMode="auto">
          <a:xfrm>
            <a:off x="3505200" y="6172200"/>
            <a:ext cx="2322513" cy="369888"/>
          </a:xfrm>
          <a:prstGeom prst="rect">
            <a:avLst/>
          </a:prstGeom>
          <a:noFill/>
          <a:ln w="9525">
            <a:noFill/>
            <a:miter lim="800000"/>
            <a:headEnd/>
            <a:tailEnd/>
          </a:ln>
        </p:spPr>
        <p:txBody>
          <a:bodyPr wrap="none">
            <a:spAutoFit/>
          </a:bodyPr>
          <a:lstStyle/>
          <a:p>
            <a:r>
              <a:rPr lang="en-US">
                <a:latin typeface="Constantia" pitchFamily="18" charset="0"/>
              </a:rPr>
              <a:t>Sheepeater Mountain</a:t>
            </a:r>
          </a:p>
        </p:txBody>
      </p:sp>
      <p:sp>
        <p:nvSpPr>
          <p:cNvPr id="6" name="Smiley Face 5"/>
          <p:cNvSpPr/>
          <p:nvPr/>
        </p:nvSpPr>
        <p:spPr>
          <a:xfrm>
            <a:off x="4267200" y="41910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76250"/>
          </a:xfrm>
        </p:spPr>
        <p:txBody>
          <a:bodyPr>
            <a:normAutofit fontScale="90000"/>
          </a:bodyPr>
          <a:lstStyle/>
          <a:p>
            <a:pPr algn="ctr" fontAlgn="auto">
              <a:spcAft>
                <a:spcPts val="0"/>
              </a:spcAft>
              <a:defRPr/>
            </a:pPr>
            <a:r>
              <a:rPr lang="en-US" sz="3200" b="1" dirty="0" smtClean="0"/>
              <a:t>Introduction</a:t>
            </a:r>
            <a:endParaRPr lang="en-US" sz="3200" b="1" dirty="0"/>
          </a:p>
        </p:txBody>
      </p:sp>
      <p:sp>
        <p:nvSpPr>
          <p:cNvPr id="3" name="Content Placeholder 2"/>
          <p:cNvSpPr>
            <a:spLocks noGrp="1"/>
          </p:cNvSpPr>
          <p:nvPr>
            <p:ph idx="1"/>
          </p:nvPr>
        </p:nvSpPr>
        <p:spPr>
          <a:xfrm>
            <a:off x="457200" y="1600200"/>
            <a:ext cx="8229600" cy="4724400"/>
          </a:xfrm>
        </p:spPr>
        <p:txBody>
          <a:bodyPr>
            <a:normAutofit fontScale="92500"/>
          </a:bodyPr>
          <a:lstStyle/>
          <a:p>
            <a:pPr marL="274320" indent="-274320" fontAlgn="auto">
              <a:spcAft>
                <a:spcPts val="0"/>
              </a:spcAft>
              <a:buClr>
                <a:schemeClr val="accent3"/>
              </a:buClr>
              <a:buFont typeface="Wingdings 2"/>
              <a:buChar char=""/>
              <a:defRPr/>
            </a:pPr>
            <a:r>
              <a:rPr lang="en-US" sz="1800" dirty="0" smtClean="0"/>
              <a:t>The purpose of this presentation is to help tell the story of a whitewater rafting trip I embarked upon in Idaho in 2007 by using a variety of geographic resources in order to add more perspective to the experience than by just using textual narrative and photographs.  With the advent of satellite technology, remote sensing, and GIS, the viewing and manipulation of vast expanses of mapped terrain is now accessible to virtually everyone.  In addition, this kind of access provides insight to a region’s geography that may not have been obvious before (i.e., viewing the following USGS topographic maps provides some clues as to why certain rapids are located where they are along the Salmon River.).</a:t>
            </a:r>
          </a:p>
          <a:p>
            <a:pPr marL="274320" indent="-274320" fontAlgn="auto">
              <a:spcAft>
                <a:spcPts val="0"/>
              </a:spcAft>
              <a:buClr>
                <a:schemeClr val="accent3"/>
              </a:buClr>
              <a:buFont typeface="Wingdings 2"/>
              <a:buChar char=""/>
              <a:defRPr/>
            </a:pPr>
            <a:endParaRPr lang="en-US" sz="1800" dirty="0" smtClean="0"/>
          </a:p>
          <a:p>
            <a:pPr marL="274320" indent="-274320" fontAlgn="auto">
              <a:spcAft>
                <a:spcPts val="0"/>
              </a:spcAft>
              <a:buClr>
                <a:schemeClr val="accent3"/>
              </a:buClr>
              <a:buFont typeface="Wingdings 2"/>
              <a:buChar char=""/>
              <a:defRPr/>
            </a:pPr>
            <a:r>
              <a:rPr lang="en-US" sz="1800" dirty="0" smtClean="0"/>
              <a:t>Fortunately, there was an abundance of available online geographic and mapping materials to assist in telling the story of this trip.</a:t>
            </a:r>
          </a:p>
          <a:p>
            <a:pPr marL="274320" indent="-274320" fontAlgn="auto">
              <a:spcAft>
                <a:spcPts val="0"/>
              </a:spcAft>
              <a:buClr>
                <a:schemeClr val="accent3"/>
              </a:buClr>
              <a:buFont typeface="Wingdings 2"/>
              <a:buChar char=""/>
              <a:defRPr/>
            </a:pPr>
            <a:endParaRPr lang="en-US" sz="1800" dirty="0" smtClean="0"/>
          </a:p>
          <a:p>
            <a:pPr marL="274320" indent="-274320" fontAlgn="auto">
              <a:spcAft>
                <a:spcPts val="0"/>
              </a:spcAft>
              <a:buClr>
                <a:schemeClr val="accent3"/>
              </a:buClr>
              <a:buFont typeface="Wingdings 2"/>
              <a:buChar char=""/>
              <a:defRPr/>
            </a:pPr>
            <a:r>
              <a:rPr lang="en-US" sz="1800" dirty="0" smtClean="0"/>
              <a:t>Though some of the resources used for this presentation that I found or revisited were done independent of class, most of the materials utilized were discovered as a result of the weekly lectures and assignments presented in LIBR 220.  </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ctr"/>
            <a:r>
              <a:rPr lang="en-US" sz="3200" b="1" smtClean="0"/>
              <a:t>Day 6:  Bull Creek Bar to take-out at Vinegar Creek</a:t>
            </a:r>
          </a:p>
        </p:txBody>
      </p:sp>
      <p:pic>
        <p:nvPicPr>
          <p:cNvPr id="53250" name="Content Placeholder 3" descr="CottontailPoint11_Day4.5.jpg"/>
          <p:cNvPicPr>
            <a:picLocks noGrp="1" noChangeAspect="1"/>
          </p:cNvPicPr>
          <p:nvPr>
            <p:ph idx="1"/>
          </p:nvPr>
        </p:nvPicPr>
        <p:blipFill>
          <a:blip r:embed="rId3"/>
          <a:srcRect/>
          <a:stretch>
            <a:fillRect/>
          </a:stretch>
        </p:blipFill>
        <p:spPr>
          <a:xfrm>
            <a:off x="457200" y="2051050"/>
            <a:ext cx="8229600" cy="4157663"/>
          </a:xfrm>
        </p:spPr>
      </p:pic>
      <p:sp>
        <p:nvSpPr>
          <p:cNvPr id="53251" name="TextBox 4"/>
          <p:cNvSpPr txBox="1">
            <a:spLocks noChangeArrowheads="1"/>
          </p:cNvSpPr>
          <p:nvPr/>
        </p:nvSpPr>
        <p:spPr bwMode="auto">
          <a:xfrm>
            <a:off x="3657600" y="6172200"/>
            <a:ext cx="1789113" cy="369888"/>
          </a:xfrm>
          <a:prstGeom prst="rect">
            <a:avLst/>
          </a:prstGeom>
          <a:noFill/>
          <a:ln w="9525">
            <a:noFill/>
            <a:miter lim="800000"/>
            <a:headEnd/>
            <a:tailEnd/>
          </a:ln>
        </p:spPr>
        <p:txBody>
          <a:bodyPr wrap="none">
            <a:spAutoFit/>
          </a:bodyPr>
          <a:lstStyle/>
          <a:p>
            <a:r>
              <a:rPr lang="en-US">
                <a:latin typeface="Constantia" pitchFamily="18" charset="0"/>
              </a:rPr>
              <a:t>Cottontail Point</a:t>
            </a:r>
          </a:p>
        </p:txBody>
      </p:sp>
      <p:sp>
        <p:nvSpPr>
          <p:cNvPr id="6" name="Smiley Face 5"/>
          <p:cNvSpPr/>
          <p:nvPr/>
        </p:nvSpPr>
        <p:spPr>
          <a:xfrm>
            <a:off x="1828800" y="2286000"/>
            <a:ext cx="228600" cy="228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ctr"/>
            <a:r>
              <a:rPr lang="en-US" sz="3200" b="1" smtClean="0"/>
              <a:t>“I guess that’s why they call ‘em rapids and not slo-pids, eh Bart?” ~Ned Flanders</a:t>
            </a:r>
          </a:p>
        </p:txBody>
      </p:sp>
      <p:pic>
        <p:nvPicPr>
          <p:cNvPr id="55298" name="Content Placeholder 3" descr="Rapids1.JPG"/>
          <p:cNvPicPr>
            <a:picLocks noGrp="1" noChangeAspect="1"/>
          </p:cNvPicPr>
          <p:nvPr>
            <p:ph idx="1"/>
          </p:nvPr>
        </p:nvPicPr>
        <p:blipFill>
          <a:blip r:embed="rId3"/>
          <a:srcRect/>
          <a:stretch>
            <a:fillRect/>
          </a:stretch>
        </p:blipFill>
        <p:spPr>
          <a:xfrm>
            <a:off x="1646238" y="1935163"/>
            <a:ext cx="5851525" cy="4389437"/>
          </a:xfrm>
        </p:spPr>
      </p:pic>
      <p:sp>
        <p:nvSpPr>
          <p:cNvPr id="55299" name="TextBox 4"/>
          <p:cNvSpPr txBox="1">
            <a:spLocks noChangeArrowheads="1"/>
          </p:cNvSpPr>
          <p:nvPr/>
        </p:nvSpPr>
        <p:spPr bwMode="auto">
          <a:xfrm>
            <a:off x="3429000" y="6324600"/>
            <a:ext cx="2092325" cy="276225"/>
          </a:xfrm>
          <a:prstGeom prst="rect">
            <a:avLst/>
          </a:prstGeom>
          <a:noFill/>
          <a:ln w="9525">
            <a:noFill/>
            <a:miter lim="800000"/>
            <a:headEnd/>
            <a:tailEnd/>
          </a:ln>
        </p:spPr>
        <p:txBody>
          <a:bodyPr wrap="none">
            <a:spAutoFit/>
          </a:bodyPr>
          <a:lstStyle/>
          <a:p>
            <a:r>
              <a:rPr lang="en-US" sz="1200">
                <a:latin typeface="Constantia" pitchFamily="18" charset="0"/>
              </a:rPr>
              <a:t>Photo by J. Dayley, June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descr="Rapids3.JPG"/>
          <p:cNvPicPr>
            <a:picLocks noGrp="1" noChangeAspect="1"/>
          </p:cNvPicPr>
          <p:nvPr>
            <p:ph idx="1"/>
          </p:nvPr>
        </p:nvPicPr>
        <p:blipFill>
          <a:blip r:embed="rId3"/>
          <a:srcRect/>
          <a:stretch>
            <a:fillRect/>
          </a:stretch>
        </p:blipFill>
        <p:spPr>
          <a:xfrm>
            <a:off x="1646238" y="1935163"/>
            <a:ext cx="5851525" cy="4389437"/>
          </a:xfrm>
        </p:spPr>
      </p:pic>
      <p:sp>
        <p:nvSpPr>
          <p:cNvPr id="57346" name="Rectangle 2"/>
          <p:cNvSpPr>
            <a:spLocks noChangeArrowheads="1"/>
          </p:cNvSpPr>
          <p:nvPr/>
        </p:nvSpPr>
        <p:spPr bwMode="auto">
          <a:xfrm>
            <a:off x="3470275" y="6324600"/>
            <a:ext cx="2092325" cy="276225"/>
          </a:xfrm>
          <a:prstGeom prst="rect">
            <a:avLst/>
          </a:prstGeom>
          <a:noFill/>
          <a:ln w="9525">
            <a:noFill/>
            <a:miter lim="800000"/>
            <a:headEnd/>
            <a:tailEnd/>
          </a:ln>
        </p:spPr>
        <p:txBody>
          <a:bodyPr wrap="none">
            <a:spAutoFit/>
          </a:bodyPr>
          <a:lstStyle/>
          <a:p>
            <a:r>
              <a:rPr lang="en-US" sz="1200">
                <a:latin typeface="Constantia" pitchFamily="18" charset="0"/>
              </a:rPr>
              <a:t>Photo by J. Dayley, June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ctr"/>
            <a:r>
              <a:rPr lang="en-US" sz="3200" b="1" smtClean="0"/>
              <a:t>“TOGA!  TOGA!” ~Bluto Blutarski</a:t>
            </a:r>
          </a:p>
        </p:txBody>
      </p:sp>
      <p:pic>
        <p:nvPicPr>
          <p:cNvPr id="59394" name="Content Placeholder 3" descr="Toga1.JPG"/>
          <p:cNvPicPr>
            <a:picLocks noGrp="1" noChangeAspect="1"/>
          </p:cNvPicPr>
          <p:nvPr>
            <p:ph idx="1"/>
          </p:nvPr>
        </p:nvPicPr>
        <p:blipFill>
          <a:blip r:embed="rId3"/>
          <a:srcRect/>
          <a:stretch>
            <a:fillRect/>
          </a:stretch>
        </p:blipFill>
        <p:spPr>
          <a:xfrm>
            <a:off x="1219200" y="1935163"/>
            <a:ext cx="3292475" cy="4389437"/>
          </a:xfrm>
        </p:spPr>
      </p:pic>
      <p:pic>
        <p:nvPicPr>
          <p:cNvPr id="59395" name="Picture 4" descr="Toga3.JPG"/>
          <p:cNvPicPr>
            <a:picLocks noChangeAspect="1"/>
          </p:cNvPicPr>
          <p:nvPr/>
        </p:nvPicPr>
        <p:blipFill>
          <a:blip r:embed="rId4"/>
          <a:srcRect/>
          <a:stretch>
            <a:fillRect/>
          </a:stretch>
        </p:blipFill>
        <p:spPr bwMode="auto">
          <a:xfrm>
            <a:off x="4953000" y="1955800"/>
            <a:ext cx="3276600" cy="4368800"/>
          </a:xfrm>
          <a:prstGeom prst="rect">
            <a:avLst/>
          </a:prstGeom>
          <a:noFill/>
          <a:ln w="9525">
            <a:noFill/>
            <a:miter lim="800000"/>
            <a:headEnd/>
            <a:tailEnd/>
          </a:ln>
        </p:spPr>
      </p:pic>
      <p:sp>
        <p:nvSpPr>
          <p:cNvPr id="59396" name="Rectangle 5"/>
          <p:cNvSpPr>
            <a:spLocks noChangeArrowheads="1"/>
          </p:cNvSpPr>
          <p:nvPr/>
        </p:nvSpPr>
        <p:spPr bwMode="auto">
          <a:xfrm>
            <a:off x="1870075" y="6324600"/>
            <a:ext cx="2092325" cy="276225"/>
          </a:xfrm>
          <a:prstGeom prst="rect">
            <a:avLst/>
          </a:prstGeom>
          <a:noFill/>
          <a:ln w="9525">
            <a:noFill/>
            <a:miter lim="800000"/>
            <a:headEnd/>
            <a:tailEnd/>
          </a:ln>
        </p:spPr>
        <p:txBody>
          <a:bodyPr wrap="none">
            <a:spAutoFit/>
          </a:bodyPr>
          <a:lstStyle/>
          <a:p>
            <a:r>
              <a:rPr lang="en-US" sz="1200">
                <a:latin typeface="Constantia" pitchFamily="18" charset="0"/>
              </a:rPr>
              <a:t>Photo by J. Dayley, June 2007</a:t>
            </a:r>
          </a:p>
        </p:txBody>
      </p:sp>
      <p:sp>
        <p:nvSpPr>
          <p:cNvPr id="59397" name="Rectangle 6"/>
          <p:cNvSpPr>
            <a:spLocks noChangeArrowheads="1"/>
          </p:cNvSpPr>
          <p:nvPr/>
        </p:nvSpPr>
        <p:spPr bwMode="auto">
          <a:xfrm>
            <a:off x="5527675" y="6324600"/>
            <a:ext cx="2092325" cy="276225"/>
          </a:xfrm>
          <a:prstGeom prst="rect">
            <a:avLst/>
          </a:prstGeom>
          <a:noFill/>
          <a:ln w="9525">
            <a:noFill/>
            <a:miter lim="800000"/>
            <a:headEnd/>
            <a:tailEnd/>
          </a:ln>
        </p:spPr>
        <p:txBody>
          <a:bodyPr wrap="none">
            <a:spAutoFit/>
          </a:bodyPr>
          <a:lstStyle/>
          <a:p>
            <a:r>
              <a:rPr lang="en-US" sz="1200">
                <a:latin typeface="Constantia" pitchFamily="18" charset="0"/>
              </a:rPr>
              <a:t>Photo by J. Dayley, June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3" descr="Hiero2.JPG"/>
          <p:cNvPicPr>
            <a:picLocks noGrp="1" noChangeAspect="1"/>
          </p:cNvPicPr>
          <p:nvPr>
            <p:ph idx="1"/>
          </p:nvPr>
        </p:nvPicPr>
        <p:blipFill>
          <a:blip r:embed="rId3"/>
          <a:srcRect/>
          <a:stretch>
            <a:fillRect/>
          </a:stretch>
        </p:blipFill>
        <p:spPr>
          <a:xfrm>
            <a:off x="1646238" y="1935163"/>
            <a:ext cx="5851525" cy="4389437"/>
          </a:xfrm>
        </p:spPr>
      </p:pic>
      <p:sp>
        <p:nvSpPr>
          <p:cNvPr id="3" name="TextBox 2"/>
          <p:cNvSpPr txBox="1"/>
          <p:nvPr/>
        </p:nvSpPr>
        <p:spPr>
          <a:xfrm>
            <a:off x="1219200" y="838200"/>
            <a:ext cx="6781800" cy="1077913"/>
          </a:xfrm>
          <a:prstGeom prst="rect">
            <a:avLst/>
          </a:prstGeom>
          <a:noFill/>
        </p:spPr>
        <p:txBody>
          <a:bodyPr>
            <a:spAutoFit/>
          </a:bodyPr>
          <a:lstStyle/>
          <a:p>
            <a:pPr algn="ctr" fontAlgn="auto">
              <a:spcBef>
                <a:spcPts val="0"/>
              </a:spcBef>
              <a:spcAft>
                <a:spcPts val="0"/>
              </a:spcAft>
              <a:defRPr/>
            </a:pPr>
            <a:r>
              <a:rPr lang="en-US" sz="3200" b="1" dirty="0">
                <a:solidFill>
                  <a:schemeClr val="tx2"/>
                </a:solidFill>
                <a:latin typeface="+mj-lt"/>
              </a:rPr>
              <a:t>Hieroglyphics were common along the river bank’s walls</a:t>
            </a:r>
            <a:endParaRPr lang="en-US" sz="3200" b="1" dirty="0">
              <a:solidFill>
                <a:schemeClr val="tx2"/>
              </a:solidFill>
              <a:latin typeface="+mj-lt"/>
            </a:endParaRPr>
          </a:p>
        </p:txBody>
      </p:sp>
      <p:sp>
        <p:nvSpPr>
          <p:cNvPr id="61443" name="Rectangle 4"/>
          <p:cNvSpPr>
            <a:spLocks noChangeArrowheads="1"/>
          </p:cNvSpPr>
          <p:nvPr/>
        </p:nvSpPr>
        <p:spPr bwMode="auto">
          <a:xfrm>
            <a:off x="3225800" y="6335713"/>
            <a:ext cx="2641600" cy="277812"/>
          </a:xfrm>
          <a:prstGeom prst="rect">
            <a:avLst/>
          </a:prstGeom>
          <a:noFill/>
          <a:ln w="9525">
            <a:noFill/>
            <a:miter lim="800000"/>
            <a:headEnd/>
            <a:tailEnd/>
          </a:ln>
        </p:spPr>
        <p:txBody>
          <a:bodyPr wrap="none">
            <a:spAutoFit/>
          </a:bodyPr>
          <a:lstStyle/>
          <a:p>
            <a:r>
              <a:rPr lang="en-US" sz="1200">
                <a:latin typeface="Constantia" pitchFamily="18" charset="0"/>
              </a:rPr>
              <a:t>Photo by C. Patchin Frank, June 2007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Content Placeholder 3" descr="HistSite5.JPG"/>
          <p:cNvPicPr>
            <a:picLocks noGrp="1" noChangeAspect="1"/>
          </p:cNvPicPr>
          <p:nvPr>
            <p:ph idx="1"/>
          </p:nvPr>
        </p:nvPicPr>
        <p:blipFill>
          <a:blip r:embed="rId3"/>
          <a:srcRect/>
          <a:stretch>
            <a:fillRect/>
          </a:stretch>
        </p:blipFill>
        <p:spPr>
          <a:xfrm>
            <a:off x="2925763" y="2057400"/>
            <a:ext cx="3292475" cy="4389438"/>
          </a:xfrm>
        </p:spPr>
      </p:pic>
      <p:sp>
        <p:nvSpPr>
          <p:cNvPr id="3" name="TextBox 2"/>
          <p:cNvSpPr txBox="1"/>
          <p:nvPr/>
        </p:nvSpPr>
        <p:spPr>
          <a:xfrm>
            <a:off x="381000" y="563563"/>
            <a:ext cx="8610600" cy="1570037"/>
          </a:xfrm>
          <a:prstGeom prst="rect">
            <a:avLst/>
          </a:prstGeom>
          <a:noFill/>
        </p:spPr>
        <p:txBody>
          <a:bodyPr>
            <a:spAutoFit/>
          </a:bodyPr>
          <a:lstStyle/>
          <a:p>
            <a:pPr algn="ctr" fontAlgn="auto">
              <a:spcBef>
                <a:spcPts val="0"/>
              </a:spcBef>
              <a:spcAft>
                <a:spcPts val="0"/>
              </a:spcAft>
              <a:defRPr/>
            </a:pPr>
            <a:r>
              <a:rPr lang="en-US" sz="3200" b="1" dirty="0">
                <a:solidFill>
                  <a:schemeClr val="tx2"/>
                </a:solidFill>
                <a:latin typeface="+mj-lt"/>
              </a:rPr>
              <a:t>Buckskin Bill’s turret to ward off “intruders”…that’s the U.S. Forest Service to you and me! </a:t>
            </a:r>
            <a:endParaRPr lang="en-US" sz="3200" b="1" dirty="0">
              <a:solidFill>
                <a:schemeClr val="tx2"/>
              </a:solidFill>
              <a:latin typeface="+mj-lt"/>
            </a:endParaRPr>
          </a:p>
        </p:txBody>
      </p:sp>
      <p:sp>
        <p:nvSpPr>
          <p:cNvPr id="63491" name="Rectangle 4"/>
          <p:cNvSpPr>
            <a:spLocks noChangeArrowheads="1"/>
          </p:cNvSpPr>
          <p:nvPr/>
        </p:nvSpPr>
        <p:spPr bwMode="auto">
          <a:xfrm>
            <a:off x="3559175" y="6429375"/>
            <a:ext cx="2079625" cy="276225"/>
          </a:xfrm>
          <a:prstGeom prst="rect">
            <a:avLst/>
          </a:prstGeom>
          <a:noFill/>
          <a:ln w="9525">
            <a:noFill/>
            <a:miter lim="800000"/>
            <a:headEnd/>
            <a:tailEnd/>
          </a:ln>
        </p:spPr>
        <p:txBody>
          <a:bodyPr wrap="none">
            <a:spAutoFit/>
          </a:bodyPr>
          <a:lstStyle/>
          <a:p>
            <a:r>
              <a:rPr lang="en-US" sz="1200">
                <a:latin typeface="Constantia" pitchFamily="18" charset="0"/>
              </a:rPr>
              <a:t>Photo by J. Dayley, June 2007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905000" y="990600"/>
            <a:ext cx="5334000" cy="552450"/>
          </a:xfrm>
        </p:spPr>
        <p:txBody>
          <a:bodyPr/>
          <a:lstStyle/>
          <a:p>
            <a:pPr algn="ctr"/>
            <a:r>
              <a:rPr lang="en-US" sz="3200" b="1" smtClean="0"/>
              <a:t>Camp Life</a:t>
            </a:r>
          </a:p>
        </p:txBody>
      </p:sp>
      <p:pic>
        <p:nvPicPr>
          <p:cNvPr id="65538" name="Content Placeholder 4" descr="Camp1.JPG"/>
          <p:cNvPicPr>
            <a:picLocks noGrp="1" noChangeAspect="1"/>
          </p:cNvPicPr>
          <p:nvPr>
            <p:ph idx="1"/>
          </p:nvPr>
        </p:nvPicPr>
        <p:blipFill>
          <a:blip r:embed="rId3"/>
          <a:srcRect/>
          <a:stretch>
            <a:fillRect/>
          </a:stretch>
        </p:blipFill>
        <p:spPr>
          <a:xfrm>
            <a:off x="1646238" y="1752600"/>
            <a:ext cx="5851525" cy="4389438"/>
          </a:xfrm>
        </p:spPr>
      </p:pic>
      <p:sp>
        <p:nvSpPr>
          <p:cNvPr id="65539" name="Rectangle 3"/>
          <p:cNvSpPr>
            <a:spLocks noChangeArrowheads="1"/>
          </p:cNvSpPr>
          <p:nvPr/>
        </p:nvSpPr>
        <p:spPr bwMode="auto">
          <a:xfrm>
            <a:off x="3276600" y="6172200"/>
            <a:ext cx="2641600" cy="276225"/>
          </a:xfrm>
          <a:prstGeom prst="rect">
            <a:avLst/>
          </a:prstGeom>
          <a:noFill/>
          <a:ln w="9525">
            <a:noFill/>
            <a:miter lim="800000"/>
            <a:headEnd/>
            <a:tailEnd/>
          </a:ln>
        </p:spPr>
        <p:txBody>
          <a:bodyPr wrap="none">
            <a:spAutoFit/>
          </a:bodyPr>
          <a:lstStyle/>
          <a:p>
            <a:r>
              <a:rPr lang="en-US" sz="1200">
                <a:latin typeface="Constantia" pitchFamily="18" charset="0"/>
              </a:rPr>
              <a:t>Photo by C. Patchin Frank, June 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914400"/>
            <a:ext cx="8229600" cy="552450"/>
          </a:xfrm>
        </p:spPr>
        <p:txBody>
          <a:bodyPr/>
          <a:lstStyle/>
          <a:p>
            <a:pPr algn="ctr"/>
            <a:r>
              <a:rPr lang="en-US" sz="3200" b="1" smtClean="0"/>
              <a:t>References &amp; Resources</a:t>
            </a:r>
          </a:p>
        </p:txBody>
      </p:sp>
      <p:sp>
        <p:nvSpPr>
          <p:cNvPr id="3" name="Content Placeholder 2"/>
          <p:cNvSpPr>
            <a:spLocks noGrp="1"/>
          </p:cNvSpPr>
          <p:nvPr>
            <p:ph idx="1"/>
          </p:nvPr>
        </p:nvSpPr>
        <p:spPr>
          <a:xfrm>
            <a:off x="914400" y="1752600"/>
            <a:ext cx="7772400" cy="4572000"/>
          </a:xfrm>
        </p:spPr>
        <p:txBody>
          <a:bodyPr>
            <a:normAutofit fontScale="92500" lnSpcReduction="10000"/>
          </a:bodyPr>
          <a:lstStyle/>
          <a:p>
            <a:pPr marL="274320" indent="-274320" fontAlgn="auto">
              <a:spcAft>
                <a:spcPts val="0"/>
              </a:spcAft>
              <a:buClr>
                <a:schemeClr val="accent3"/>
              </a:buClr>
              <a:buFont typeface="Arial" pitchFamily="34" charset="0"/>
              <a:buChar char="•"/>
              <a:defRPr/>
            </a:pPr>
            <a:r>
              <a:rPr lang="en-US" dirty="0" smtClean="0"/>
              <a:t>United States Department of Agriculture- Forest Service (2001). A user’s guide Frank Church-River of No Return Wilderness. Retrieved November 19, 2008, from </a:t>
            </a:r>
            <a:r>
              <a:rPr lang="en-US" dirty="0" smtClean="0">
                <a:hlinkClick r:id="rId3"/>
              </a:rPr>
              <a:t>http://www.fs.fed.us/r4/sc/recreation/fcronr/userguide.pdf</a:t>
            </a:r>
            <a:endParaRPr lang="en-US" dirty="0" smtClean="0"/>
          </a:p>
          <a:p>
            <a:pPr marL="274320" indent="-274320" fontAlgn="auto">
              <a:spcAft>
                <a:spcPts val="0"/>
              </a:spcAft>
              <a:buClr>
                <a:schemeClr val="accent3"/>
              </a:buClr>
              <a:buFont typeface="Arial" pitchFamily="34" charset="0"/>
              <a:buChar char="•"/>
              <a:defRPr/>
            </a:pPr>
            <a:r>
              <a:rPr lang="en-US" dirty="0" smtClean="0"/>
              <a:t>Frank Church-River of No Return Wilderness (</a:t>
            </a:r>
            <a:r>
              <a:rPr lang="en-US" dirty="0" err="1" smtClean="0"/>
              <a:t>n.d</a:t>
            </a:r>
            <a:r>
              <a:rPr lang="en-US" dirty="0" smtClean="0"/>
              <a:t>.). Retrieved December 1, 2008, from </a:t>
            </a:r>
            <a:r>
              <a:rPr lang="en-US" dirty="0" smtClean="0">
                <a:hlinkClick r:id="rId4"/>
              </a:rPr>
              <a:t>http://en.wikipedia.org/wiki/Frank_Church-River_of_No_Return_Wilderness</a:t>
            </a:r>
            <a:endParaRPr lang="en-US" dirty="0" smtClean="0"/>
          </a:p>
          <a:p>
            <a:pPr marL="274320" indent="-274320" fontAlgn="auto">
              <a:spcAft>
                <a:spcPts val="0"/>
              </a:spcAft>
              <a:buClr>
                <a:schemeClr val="accent3"/>
              </a:buClr>
              <a:buFont typeface="Arial" pitchFamily="34" charset="0"/>
              <a:buChar char="•"/>
              <a:defRPr/>
            </a:pPr>
            <a:r>
              <a:rPr lang="en-US" dirty="0" smtClean="0"/>
              <a:t>Salmon River (Idaho) (</a:t>
            </a:r>
            <a:r>
              <a:rPr lang="en-US" dirty="0" err="1" smtClean="0"/>
              <a:t>n.d</a:t>
            </a:r>
            <a:r>
              <a:rPr lang="en-US" dirty="0" smtClean="0"/>
              <a:t>.). Retrieved November 29, 2008, from </a:t>
            </a:r>
            <a:r>
              <a:rPr lang="en-US" dirty="0" smtClean="0">
                <a:hlinkClick r:id="rId5"/>
              </a:rPr>
              <a:t>http://en.wikipedia.org/wiki/Salmon_River_(Idaho)</a:t>
            </a:r>
            <a:endParaRPr lang="en-US" dirty="0" smtClean="0"/>
          </a:p>
          <a:p>
            <a:pPr marL="274320" indent="-274320" fontAlgn="auto">
              <a:spcAft>
                <a:spcPts val="0"/>
              </a:spcAft>
              <a:buClr>
                <a:schemeClr val="accent3"/>
              </a:buClr>
              <a:buFont typeface="Arial" pitchFamily="34" charset="0"/>
              <a:buChar char="•"/>
              <a:defRPr/>
            </a:pPr>
            <a:endParaRPr lang="en-US" dirty="0" smtClean="0"/>
          </a:p>
          <a:p>
            <a:pPr marL="274320" indent="-274320" fontAlgn="auto">
              <a:spcAft>
                <a:spcPts val="0"/>
              </a:spcAft>
              <a:buClr>
                <a:schemeClr val="accent3"/>
              </a:buCl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685800"/>
            <a:ext cx="8229600" cy="628650"/>
          </a:xfrm>
        </p:spPr>
        <p:txBody>
          <a:bodyPr/>
          <a:lstStyle/>
          <a:p>
            <a:pPr algn="ctr"/>
            <a:r>
              <a:rPr lang="en-US" sz="3200" b="1" smtClean="0"/>
              <a:t>References &amp; Resources</a:t>
            </a:r>
          </a:p>
        </p:txBody>
      </p:sp>
      <p:sp>
        <p:nvSpPr>
          <p:cNvPr id="3" name="Content Placeholder 2"/>
          <p:cNvSpPr>
            <a:spLocks noGrp="1"/>
          </p:cNvSpPr>
          <p:nvPr>
            <p:ph idx="1"/>
          </p:nvPr>
        </p:nvSpPr>
        <p:spPr>
          <a:xfrm>
            <a:off x="457200" y="1447800"/>
            <a:ext cx="8229600" cy="4800600"/>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USGS Earth Explorer 	</a:t>
            </a:r>
            <a:r>
              <a:rPr lang="en-US" dirty="0" smtClean="0">
                <a:hlinkClick r:id="rId3"/>
              </a:rPr>
              <a:t>http://edcsns17.cr.usgs.gov/EarthExplorer/</a:t>
            </a:r>
            <a:endParaRPr lang="en-US" dirty="0" smtClean="0"/>
          </a:p>
          <a:p>
            <a:pPr marL="274320" indent="-274320" fontAlgn="auto">
              <a:spcAft>
                <a:spcPts val="0"/>
              </a:spcAft>
              <a:buClr>
                <a:schemeClr val="accent3"/>
              </a:buClr>
              <a:buFont typeface="Wingdings 2"/>
              <a:buChar char=""/>
              <a:defRPr/>
            </a:pPr>
            <a:r>
              <a:rPr lang="en-US" dirty="0" smtClean="0"/>
              <a:t>The Columbia Gazetteer of North America 	</a:t>
            </a:r>
            <a:r>
              <a:rPr lang="en-US" dirty="0" smtClean="0">
                <a:hlinkClick r:id="rId4"/>
              </a:rPr>
              <a:t>http://www.bartleby.com/69/</a:t>
            </a:r>
            <a:endParaRPr lang="en-US" dirty="0" smtClean="0"/>
          </a:p>
          <a:p>
            <a:pPr marL="274320" indent="-274320" fontAlgn="auto">
              <a:spcAft>
                <a:spcPts val="0"/>
              </a:spcAft>
              <a:buClr>
                <a:schemeClr val="accent3"/>
              </a:buClr>
              <a:buFont typeface="Wingdings 2"/>
              <a:buChar char=""/>
              <a:defRPr/>
            </a:pPr>
            <a:r>
              <a:rPr lang="en-US" dirty="0" smtClean="0"/>
              <a:t>Color Landform Atlas of the United States 	</a:t>
            </a:r>
            <a:r>
              <a:rPr lang="en-US" dirty="0" smtClean="0">
                <a:hlinkClick r:id="rId5"/>
              </a:rPr>
              <a:t>http://fermi.jhuapl.edu/states/</a:t>
            </a:r>
            <a:endParaRPr lang="en-US" dirty="0" smtClean="0"/>
          </a:p>
          <a:p>
            <a:pPr marL="274320" indent="-274320" fontAlgn="auto">
              <a:spcAft>
                <a:spcPts val="0"/>
              </a:spcAft>
              <a:buClr>
                <a:schemeClr val="accent3"/>
              </a:buClr>
              <a:buFont typeface="Wingdings 2"/>
              <a:buChar char=""/>
              <a:defRPr/>
            </a:pPr>
            <a:r>
              <a:rPr lang="en-US" dirty="0" smtClean="0"/>
              <a:t>USGS Store </a:t>
            </a:r>
            <a:r>
              <a:rPr lang="en-US" dirty="0" smtClean="0">
                <a:hlinkClick r:id="rId6"/>
              </a:rPr>
              <a:t>http://store.usgs.gov/locator/index.html</a:t>
            </a:r>
            <a:endParaRPr lang="en-US" dirty="0" smtClean="0"/>
          </a:p>
          <a:p>
            <a:pPr marL="274320" indent="-274320" fontAlgn="auto">
              <a:spcAft>
                <a:spcPts val="0"/>
              </a:spcAft>
              <a:buClr>
                <a:schemeClr val="accent3"/>
              </a:buClr>
              <a:buFont typeface="Wingdings 2"/>
              <a:buChar char=""/>
              <a:defRPr/>
            </a:pPr>
            <a:r>
              <a:rPr lang="en-US" dirty="0" smtClean="0"/>
              <a:t>Wilderness.net </a:t>
            </a:r>
            <a:r>
              <a:rPr lang="en-US" dirty="0" smtClean="0">
                <a:hlinkClick r:id="rId7"/>
              </a:rPr>
              <a:t>http://www.wilderness.net/</a:t>
            </a:r>
            <a:endParaRPr lang="en-US" dirty="0" smtClean="0"/>
          </a:p>
          <a:p>
            <a:pPr marL="274320" indent="-274320" fontAlgn="auto">
              <a:spcAft>
                <a:spcPts val="0"/>
              </a:spcAft>
              <a:buClr>
                <a:schemeClr val="accent3"/>
              </a:buClr>
              <a:buFont typeface="Wingdings 2"/>
              <a:buChar char=""/>
              <a:defRPr/>
            </a:pPr>
            <a:r>
              <a:rPr lang="en-US" dirty="0" err="1" smtClean="0"/>
              <a:t>GoogleMaps</a:t>
            </a:r>
            <a:r>
              <a:rPr lang="en-US" dirty="0" smtClean="0"/>
              <a:t> </a:t>
            </a:r>
            <a:r>
              <a:rPr lang="en-US" dirty="0" smtClean="0">
                <a:hlinkClick r:id="rId8"/>
              </a:rPr>
              <a:t>http://maps.google.com/</a:t>
            </a:r>
            <a:endParaRPr lang="en-US" dirty="0" smtClean="0"/>
          </a:p>
          <a:p>
            <a:pPr marL="274320" indent="-274320" fontAlgn="auto">
              <a:spcAft>
                <a:spcPts val="0"/>
              </a:spcAft>
              <a:buClr>
                <a:schemeClr val="accent3"/>
              </a:buClr>
              <a:buFont typeface="Wingdings 2"/>
              <a:buChar char=""/>
              <a:defRPr/>
            </a:pPr>
            <a:r>
              <a:rPr lang="en-US" dirty="0" smtClean="0"/>
              <a:t>NASA Earth Observatory 	</a:t>
            </a:r>
            <a:r>
              <a:rPr lang="en-US" dirty="0" smtClean="0">
                <a:hlinkClick r:id="rId9"/>
              </a:rPr>
              <a:t>http://earthobservatory.nasa.gov/</a:t>
            </a:r>
            <a:endParaRPr lang="en-US" dirty="0" smtClean="0"/>
          </a:p>
          <a:p>
            <a:pPr marL="274320" indent="-274320" fontAlgn="auto">
              <a:spcAft>
                <a:spcPts val="0"/>
              </a:spcAft>
              <a:buClr>
                <a:schemeClr val="accent3"/>
              </a:buClr>
              <a:buFont typeface="Wingdings 2"/>
              <a:buChar char=""/>
              <a:defRPr/>
            </a:pPr>
            <a:r>
              <a:rPr lang="en-US" dirty="0" smtClean="0"/>
              <a:t>Inside Idaho (Interactive Numeric &amp; Spatial Information Data Engine) </a:t>
            </a:r>
            <a:r>
              <a:rPr lang="en-US" dirty="0" smtClean="0">
                <a:hlinkClick r:id="rId10"/>
              </a:rPr>
              <a:t>http://inside.uidaho.edu/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14600" y="914400"/>
            <a:ext cx="3962400" cy="552450"/>
          </a:xfrm>
        </p:spPr>
        <p:txBody>
          <a:bodyPr/>
          <a:lstStyle/>
          <a:p>
            <a:pPr algn="ctr"/>
            <a:r>
              <a:rPr lang="en-US" sz="3200" b="1" smtClean="0"/>
              <a:t>The Trip</a:t>
            </a:r>
          </a:p>
        </p:txBody>
      </p:sp>
      <p:sp>
        <p:nvSpPr>
          <p:cNvPr id="3" name="Content Placeholder 2"/>
          <p:cNvSpPr>
            <a:spLocks noGrp="1"/>
          </p:cNvSpPr>
          <p:nvPr>
            <p:ph idx="1"/>
          </p:nvPr>
        </p:nvSpPr>
        <p:spPr>
          <a:xfrm>
            <a:off x="457200" y="1676400"/>
            <a:ext cx="8229600" cy="4389438"/>
          </a:xfrm>
        </p:spPr>
        <p:txBody>
          <a:bodyPr>
            <a:normAutofit lnSpcReduction="10000"/>
          </a:bodyPr>
          <a:lstStyle/>
          <a:p>
            <a:pPr marL="274320" indent="-274320" fontAlgn="auto">
              <a:spcAft>
                <a:spcPts val="0"/>
              </a:spcAft>
              <a:buClr>
                <a:schemeClr val="accent3"/>
              </a:buClr>
              <a:buFont typeface="Arial" pitchFamily="34" charset="0"/>
              <a:buChar char="•"/>
              <a:defRPr/>
            </a:pPr>
            <a:r>
              <a:rPr lang="en-US" sz="1800" dirty="0" smtClean="0"/>
              <a:t>For the week of June 11-16, 2007, I participated in a whitewater rafting trip with the members  and guests of the Idaho State University Outdoor Adventure Center, Pocatello, Idaho.</a:t>
            </a:r>
          </a:p>
          <a:p>
            <a:pPr marL="274320" indent="-274320" fontAlgn="auto">
              <a:spcAft>
                <a:spcPts val="0"/>
              </a:spcAft>
              <a:buClr>
                <a:schemeClr val="accent3"/>
              </a:buClr>
              <a:buFont typeface="Wingdings 2"/>
              <a:buNone/>
              <a:defRPr/>
            </a:pPr>
            <a:endParaRPr lang="en-US" sz="1800" dirty="0" smtClean="0"/>
          </a:p>
          <a:p>
            <a:pPr marL="274320" indent="-274320" fontAlgn="auto">
              <a:spcAft>
                <a:spcPts val="0"/>
              </a:spcAft>
              <a:buClr>
                <a:schemeClr val="accent3"/>
              </a:buClr>
              <a:buFont typeface="Arial" pitchFamily="34" charset="0"/>
              <a:buChar char="•"/>
              <a:defRPr/>
            </a:pPr>
            <a:r>
              <a:rPr lang="en-US" sz="1800" dirty="0" smtClean="0"/>
              <a:t>We drove north from Pocatello to the launch at Corn Creek, ~west down an ~80 mile stretch of the Salmon River in North Central Idaho known as the ‘River of No Return’ in the Frank Church Wilderness, met back up with our vans at the take-out, and then made the return trip south to Boise and then east across the Snake River Plain to Pocatello (to the other side of the state).  All told it was a nearly 700 mile round trip!</a:t>
            </a:r>
          </a:p>
          <a:p>
            <a:pPr marL="274320" indent="-274320" fontAlgn="auto">
              <a:spcAft>
                <a:spcPts val="0"/>
              </a:spcAft>
              <a:buClr>
                <a:schemeClr val="accent3"/>
              </a:buClr>
              <a:buFont typeface="Arial" pitchFamily="34" charset="0"/>
              <a:buChar char="•"/>
              <a:defRPr/>
            </a:pPr>
            <a:endParaRPr lang="en-US" sz="1800" dirty="0" smtClean="0"/>
          </a:p>
          <a:p>
            <a:pPr marL="274320" indent="-274320" fontAlgn="auto">
              <a:spcAft>
                <a:spcPts val="0"/>
              </a:spcAft>
              <a:buClr>
                <a:schemeClr val="accent3"/>
              </a:buClr>
              <a:buFont typeface="Arial" pitchFamily="34" charset="0"/>
              <a:buChar char="•"/>
              <a:defRPr/>
            </a:pPr>
            <a:r>
              <a:rPr lang="en-US" sz="1800" dirty="0" smtClean="0"/>
              <a:t>Dinner, breakfast, and subsequent dishwashing duties were handled by a different group of folks each night and determined by which raft each group was on.  Lunch was provided by the center’s director’s parents.  </a:t>
            </a:r>
          </a:p>
          <a:p>
            <a:pPr marL="274320" indent="-274320" fontAlgn="auto">
              <a:spcAft>
                <a:spcPts val="0"/>
              </a:spcAft>
              <a:buClr>
                <a:schemeClr val="accent3"/>
              </a:buClr>
              <a:buFont typeface="Arial" pitchFamily="34" charset="0"/>
              <a:buChar char="•"/>
              <a:defRPr/>
            </a:pPr>
            <a:endParaRPr lang="en-US" sz="1800" dirty="0" smtClean="0"/>
          </a:p>
          <a:p>
            <a:pPr marL="274320" indent="-274320" fontAlgn="auto">
              <a:spcAft>
                <a:spcPts val="0"/>
              </a:spcAft>
              <a:buClr>
                <a:schemeClr val="accent3"/>
              </a:buClr>
              <a:buFont typeface="Arial" pitchFamily="34" charset="0"/>
              <a:buChar char="•"/>
              <a:defRPr/>
            </a:pPr>
            <a:r>
              <a:rPr lang="en-US" sz="1800" dirty="0" smtClean="0"/>
              <a:t>The cost = $165 each.  Yes, dear reader, you read that right.</a:t>
            </a:r>
          </a:p>
          <a:p>
            <a:pPr marL="274320" indent="-274320" fontAlgn="auto">
              <a:spcAft>
                <a:spcPts val="0"/>
              </a:spcAft>
              <a:buClr>
                <a:schemeClr val="accent3"/>
              </a:buClr>
              <a:buFont typeface="Wingdings 2"/>
              <a:buNone/>
              <a:defRPr/>
            </a:pP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295400"/>
            <a:ext cx="8229600" cy="552450"/>
          </a:xfrm>
        </p:spPr>
        <p:txBody>
          <a:bodyPr/>
          <a:lstStyle/>
          <a:p>
            <a:pPr algn="ctr"/>
            <a:r>
              <a:rPr lang="en-US" sz="3200" b="1" smtClean="0"/>
              <a:t>The Trip (cont.)</a:t>
            </a:r>
            <a:endParaRPr lang="en-US" sz="3200" smtClean="0"/>
          </a:p>
        </p:txBody>
      </p:sp>
      <p:sp>
        <p:nvSpPr>
          <p:cNvPr id="20482" name="Content Placeholder 2"/>
          <p:cNvSpPr>
            <a:spLocks noGrp="1"/>
          </p:cNvSpPr>
          <p:nvPr>
            <p:ph idx="1"/>
          </p:nvPr>
        </p:nvSpPr>
        <p:spPr/>
        <p:txBody>
          <a:bodyPr/>
          <a:lstStyle/>
          <a:p>
            <a:r>
              <a:rPr lang="en-US" sz="1800" smtClean="0"/>
              <a:t>When on the river, the group consisted of several self-draining inflatable rafts packed to the gills with all manners of supplies, waterproof bags, and the ever-essential groover (read:  portable toilet).</a:t>
            </a:r>
          </a:p>
          <a:p>
            <a:pPr>
              <a:buFont typeface="Wingdings 2" pitchFamily="18" charset="2"/>
              <a:buNone/>
            </a:pPr>
            <a:endParaRPr lang="en-US" sz="1800" smtClean="0"/>
          </a:p>
          <a:p>
            <a:r>
              <a:rPr lang="en-US" sz="1800" smtClean="0"/>
              <a:t>Each raft was piloted by one experienced oarsperson and up to three travelers in each raft to basically just enjoy the ride.  However, the opportunity for others to steer the rafts at many points was always present.</a:t>
            </a:r>
          </a:p>
          <a:p>
            <a:pPr>
              <a:buFont typeface="Wingdings 2" pitchFamily="18" charset="2"/>
              <a:buNone/>
            </a:pPr>
            <a:endParaRPr lang="en-US" sz="1800" smtClean="0"/>
          </a:p>
          <a:p>
            <a:r>
              <a:rPr lang="en-US" sz="1800" smtClean="0"/>
              <a:t>In addition to the rafts, a handful of kayakers were present to act as scouts and safety personnel in case any of the rafters accidentally fell in the river.</a:t>
            </a:r>
          </a:p>
          <a:p>
            <a:pPr>
              <a:buFont typeface="Wingdings 2" pitchFamily="18" charset="2"/>
              <a:buNone/>
            </a:pPr>
            <a:endParaRPr lang="en-US" sz="1800" smtClean="0"/>
          </a:p>
          <a:p>
            <a:r>
              <a:rPr lang="en-US" sz="1800" smtClean="0"/>
              <a:t>There were plenty of stops along the river during the week including visiting several historical locations, hot springs, hieroglyphs, and several homesteads.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StateofIdaho.jpg"/>
          <p:cNvPicPr>
            <a:picLocks noGrp="1" noChangeAspect="1"/>
          </p:cNvPicPr>
          <p:nvPr>
            <p:ph idx="1"/>
          </p:nvPr>
        </p:nvPicPr>
        <p:blipFill>
          <a:blip r:embed="rId3"/>
          <a:srcRect/>
          <a:stretch>
            <a:fillRect/>
          </a:stretch>
        </p:blipFill>
        <p:spPr>
          <a:xfrm>
            <a:off x="5395913" y="1295400"/>
            <a:ext cx="3214687" cy="5029200"/>
          </a:xfrm>
        </p:spPr>
      </p:pic>
      <p:pic>
        <p:nvPicPr>
          <p:cNvPr id="22530" name="Picture 4" descr="West Coast.jpg"/>
          <p:cNvPicPr>
            <a:picLocks noChangeAspect="1"/>
          </p:cNvPicPr>
          <p:nvPr/>
        </p:nvPicPr>
        <p:blipFill>
          <a:blip r:embed="rId4"/>
          <a:srcRect/>
          <a:stretch>
            <a:fillRect/>
          </a:stretch>
        </p:blipFill>
        <p:spPr bwMode="auto">
          <a:xfrm>
            <a:off x="304800" y="1295400"/>
            <a:ext cx="3657600" cy="4972050"/>
          </a:xfrm>
          <a:prstGeom prst="rect">
            <a:avLst/>
          </a:prstGeom>
          <a:noFill/>
          <a:ln w="9525">
            <a:noFill/>
            <a:miter lim="800000"/>
            <a:headEnd/>
            <a:tailEnd/>
          </a:ln>
        </p:spPr>
      </p:pic>
      <p:sp>
        <p:nvSpPr>
          <p:cNvPr id="6" name="TextBox 5"/>
          <p:cNvSpPr txBox="1"/>
          <p:nvPr/>
        </p:nvSpPr>
        <p:spPr>
          <a:xfrm>
            <a:off x="1219200" y="609600"/>
            <a:ext cx="6708775" cy="584200"/>
          </a:xfrm>
          <a:prstGeom prst="rect">
            <a:avLst/>
          </a:prstGeom>
          <a:noFill/>
        </p:spPr>
        <p:txBody>
          <a:bodyPr wrap="none">
            <a:spAutoFit/>
          </a:bodyPr>
          <a:lstStyle/>
          <a:p>
            <a:pPr algn="ctr" fontAlgn="auto">
              <a:spcBef>
                <a:spcPts val="0"/>
              </a:spcBef>
              <a:spcAft>
                <a:spcPts val="0"/>
              </a:spcAft>
              <a:defRPr/>
            </a:pPr>
            <a:r>
              <a:rPr lang="en-US" sz="3200" b="1" dirty="0">
                <a:solidFill>
                  <a:schemeClr val="tx2"/>
                </a:solidFill>
                <a:latin typeface="+mj-lt"/>
              </a:rPr>
              <a:t>And where’s this place called “Idaho”?</a:t>
            </a:r>
            <a:endParaRPr lang="en-US" sz="3200" b="1" dirty="0">
              <a:solidFill>
                <a:schemeClr val="tx2"/>
              </a:solidFill>
              <a:latin typeface="+mj-lt"/>
            </a:endParaRPr>
          </a:p>
        </p:txBody>
      </p:sp>
      <p:sp>
        <p:nvSpPr>
          <p:cNvPr id="7" name="Rectangle 6"/>
          <p:cNvSpPr/>
          <p:nvPr/>
        </p:nvSpPr>
        <p:spPr>
          <a:xfrm>
            <a:off x="1981200" y="1295400"/>
            <a:ext cx="15240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3505200" y="2971800"/>
            <a:ext cx="2133600" cy="533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4" name="TextBox 8"/>
          <p:cNvSpPr txBox="1">
            <a:spLocks noChangeArrowheads="1"/>
          </p:cNvSpPr>
          <p:nvPr/>
        </p:nvSpPr>
        <p:spPr bwMode="auto">
          <a:xfrm>
            <a:off x="695325" y="6324600"/>
            <a:ext cx="7686675" cy="461963"/>
          </a:xfrm>
          <a:prstGeom prst="rect">
            <a:avLst/>
          </a:prstGeom>
          <a:noFill/>
          <a:ln w="9525">
            <a:noFill/>
            <a:miter lim="800000"/>
            <a:headEnd/>
            <a:tailEnd/>
          </a:ln>
        </p:spPr>
        <p:txBody>
          <a:bodyPr wrap="none">
            <a:spAutoFit/>
          </a:bodyPr>
          <a:lstStyle/>
          <a:p>
            <a:r>
              <a:rPr lang="en-US" sz="1200">
                <a:latin typeface="Constantia" pitchFamily="18" charset="0"/>
              </a:rPr>
              <a:t>Google. </a:t>
            </a:r>
            <a:r>
              <a:rPr lang="en-US" sz="1200" i="1">
                <a:latin typeface="Constantia" pitchFamily="18" charset="0"/>
              </a:rPr>
              <a:t>Map of United States</a:t>
            </a:r>
            <a:r>
              <a:rPr lang="en-US" sz="1200">
                <a:latin typeface="Constantia" pitchFamily="18" charset="0"/>
              </a:rPr>
              <a:t> [map]. 2008.  Scale undetermined; generated by Jeffrey Frank; using “Google Maps”. </a:t>
            </a:r>
          </a:p>
          <a:p>
            <a:r>
              <a:rPr lang="en-US" sz="1200">
                <a:latin typeface="Constantia" pitchFamily="18" charset="0"/>
                <a:hlinkClick r:id="rId5"/>
              </a:rPr>
              <a:t>http://maps.google.com/</a:t>
            </a:r>
            <a:r>
              <a:rPr lang="en-US" sz="1200">
                <a:latin typeface="Constantia" pitchFamily="18" charset="0"/>
              </a:rPr>
              <a:t>  (1 December 2008).</a:t>
            </a:r>
            <a:endParaRPr lang="en-US" sz="1200" i="1">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09800" y="533400"/>
            <a:ext cx="4495800" cy="552450"/>
          </a:xfrm>
        </p:spPr>
        <p:txBody>
          <a:bodyPr/>
          <a:lstStyle/>
          <a:p>
            <a:pPr algn="ctr"/>
            <a:r>
              <a:rPr lang="en-US" sz="3200" b="1" smtClean="0"/>
              <a:t>Idaho Remotely Sensed </a:t>
            </a:r>
          </a:p>
        </p:txBody>
      </p:sp>
      <p:pic>
        <p:nvPicPr>
          <p:cNvPr id="24578" name="Content Placeholder 3" descr="LargeIdaho.jpg"/>
          <p:cNvPicPr>
            <a:picLocks noGrp="1" noChangeAspect="1"/>
          </p:cNvPicPr>
          <p:nvPr>
            <p:ph idx="1"/>
          </p:nvPr>
        </p:nvPicPr>
        <p:blipFill>
          <a:blip r:embed="rId3"/>
          <a:srcRect/>
          <a:stretch>
            <a:fillRect/>
          </a:stretch>
        </p:blipFill>
        <p:spPr>
          <a:xfrm>
            <a:off x="2819400" y="1066800"/>
            <a:ext cx="3373438" cy="5316538"/>
          </a:xfrm>
        </p:spPr>
      </p:pic>
      <p:sp>
        <p:nvSpPr>
          <p:cNvPr id="24579" name="TextBox 4"/>
          <p:cNvSpPr txBox="1">
            <a:spLocks noChangeArrowheads="1"/>
          </p:cNvSpPr>
          <p:nvPr/>
        </p:nvSpPr>
        <p:spPr bwMode="auto">
          <a:xfrm>
            <a:off x="1089025" y="6400800"/>
            <a:ext cx="7064375" cy="461963"/>
          </a:xfrm>
          <a:prstGeom prst="rect">
            <a:avLst/>
          </a:prstGeom>
          <a:noFill/>
          <a:ln w="9525">
            <a:noFill/>
            <a:miter lim="800000"/>
            <a:headEnd/>
            <a:tailEnd/>
          </a:ln>
        </p:spPr>
        <p:txBody>
          <a:bodyPr wrap="none">
            <a:spAutoFit/>
          </a:bodyPr>
          <a:lstStyle/>
          <a:p>
            <a:pPr algn="ctr"/>
            <a:r>
              <a:rPr lang="en-US" sz="1200" i="1">
                <a:latin typeface="Constantia" pitchFamily="18" charset="0"/>
              </a:rPr>
              <a:t>Satellite Image of Idaho</a:t>
            </a:r>
            <a:r>
              <a:rPr lang="en-US" sz="1200">
                <a:latin typeface="Constantia" pitchFamily="18" charset="0"/>
              </a:rPr>
              <a:t> [map]. 1996. Scale not given. “Color Landform Atlas of the United States-Idaho”. </a:t>
            </a:r>
          </a:p>
          <a:p>
            <a:pPr algn="ctr"/>
            <a:r>
              <a:rPr lang="en-US" sz="1200">
                <a:latin typeface="Constantia" pitchFamily="18" charset="0"/>
                <a:hlinkClick r:id="rId4"/>
              </a:rPr>
              <a:t>http://fermi.jhuapl.edu/states/avhrr/ID_213.n12.96aug23_1437.html/</a:t>
            </a:r>
            <a:r>
              <a:rPr lang="en-US" sz="1200">
                <a:latin typeface="Constantia" pitchFamily="18" charset="0"/>
              </a:rPr>
              <a:t> (25 November 2008).</a:t>
            </a:r>
            <a:endParaRPr lang="en-US" sz="1200" i="1">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a:r>
              <a:rPr lang="en-US" sz="3200" b="1" smtClean="0"/>
              <a:t>The Same View, but on a Larger Scale</a:t>
            </a:r>
          </a:p>
        </p:txBody>
      </p:sp>
      <p:pic>
        <p:nvPicPr>
          <p:cNvPr id="26626" name="Content Placeholder 3" descr="Small Idaho.jpg"/>
          <p:cNvPicPr>
            <a:picLocks noGrp="1" noChangeAspect="1"/>
          </p:cNvPicPr>
          <p:nvPr>
            <p:ph idx="1"/>
          </p:nvPr>
        </p:nvPicPr>
        <p:blipFill>
          <a:blip r:embed="rId3"/>
          <a:srcRect/>
          <a:stretch>
            <a:fillRect/>
          </a:stretch>
        </p:blipFill>
        <p:spPr>
          <a:xfrm>
            <a:off x="1143000" y="2420938"/>
            <a:ext cx="4114800" cy="3419475"/>
          </a:xfrm>
        </p:spPr>
      </p:pic>
      <p:sp>
        <p:nvSpPr>
          <p:cNvPr id="5" name="Rectangle 4"/>
          <p:cNvSpPr/>
          <p:nvPr/>
        </p:nvSpPr>
        <p:spPr>
          <a:xfrm>
            <a:off x="2286000" y="3429000"/>
            <a:ext cx="1600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8" name="TextBox 8"/>
          <p:cNvSpPr txBox="1">
            <a:spLocks noChangeArrowheads="1"/>
          </p:cNvSpPr>
          <p:nvPr/>
        </p:nvSpPr>
        <p:spPr bwMode="auto">
          <a:xfrm>
            <a:off x="5791200" y="3551238"/>
            <a:ext cx="2887663" cy="1477962"/>
          </a:xfrm>
          <a:prstGeom prst="rect">
            <a:avLst/>
          </a:prstGeom>
          <a:noFill/>
          <a:ln w="9525">
            <a:noFill/>
            <a:miter lim="800000"/>
            <a:headEnd/>
            <a:tailEnd/>
          </a:ln>
        </p:spPr>
        <p:txBody>
          <a:bodyPr wrap="none">
            <a:spAutoFit/>
          </a:bodyPr>
          <a:lstStyle/>
          <a:p>
            <a:r>
              <a:rPr lang="en-US">
                <a:latin typeface="Constantia" pitchFamily="18" charset="0"/>
              </a:rPr>
              <a:t>River of No Return</a:t>
            </a:r>
          </a:p>
          <a:p>
            <a:endParaRPr lang="en-US">
              <a:latin typeface="Constantia" pitchFamily="18" charset="0"/>
            </a:endParaRPr>
          </a:p>
          <a:p>
            <a:pPr>
              <a:buFont typeface="Arial" charset="0"/>
              <a:buChar char="•"/>
            </a:pPr>
            <a:r>
              <a:rPr lang="en-US">
                <a:latin typeface="Constantia" pitchFamily="18" charset="0"/>
              </a:rPr>
              <a:t>Notice the visibility of the </a:t>
            </a:r>
          </a:p>
          <a:p>
            <a:r>
              <a:rPr lang="en-US">
                <a:latin typeface="Constantia" pitchFamily="18" charset="0"/>
              </a:rPr>
              <a:t> canyon through which the </a:t>
            </a:r>
          </a:p>
          <a:p>
            <a:r>
              <a:rPr lang="en-US">
                <a:latin typeface="Constantia" pitchFamily="18" charset="0"/>
              </a:rPr>
              <a:t> Salmon River flows</a:t>
            </a:r>
          </a:p>
        </p:txBody>
      </p:sp>
      <p:sp>
        <p:nvSpPr>
          <p:cNvPr id="11" name="Right Arrow 10"/>
          <p:cNvSpPr/>
          <p:nvPr/>
        </p:nvSpPr>
        <p:spPr>
          <a:xfrm>
            <a:off x="3886200" y="3733800"/>
            <a:ext cx="1828800" cy="4603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0" name="TextBox 6"/>
          <p:cNvSpPr txBox="1">
            <a:spLocks noChangeArrowheads="1"/>
          </p:cNvSpPr>
          <p:nvPr/>
        </p:nvSpPr>
        <p:spPr bwMode="auto">
          <a:xfrm>
            <a:off x="1012825" y="5943600"/>
            <a:ext cx="7064375" cy="461963"/>
          </a:xfrm>
          <a:prstGeom prst="rect">
            <a:avLst/>
          </a:prstGeom>
          <a:noFill/>
          <a:ln w="9525">
            <a:noFill/>
            <a:miter lim="800000"/>
            <a:headEnd/>
            <a:tailEnd/>
          </a:ln>
        </p:spPr>
        <p:txBody>
          <a:bodyPr wrap="none">
            <a:spAutoFit/>
          </a:bodyPr>
          <a:lstStyle/>
          <a:p>
            <a:r>
              <a:rPr lang="en-US" sz="1200" i="1">
                <a:latin typeface="Constantia" pitchFamily="18" charset="0"/>
              </a:rPr>
              <a:t>Satellite Image of Idaho</a:t>
            </a:r>
            <a:r>
              <a:rPr lang="en-US" sz="1200">
                <a:latin typeface="Constantia" pitchFamily="18" charset="0"/>
              </a:rPr>
              <a:t> [map]. 1996. Scale not given. “Color Landform Atlas of the United States-Idaho”. </a:t>
            </a:r>
          </a:p>
          <a:p>
            <a:r>
              <a:rPr lang="en-US" sz="1200">
                <a:latin typeface="Constantia" pitchFamily="18" charset="0"/>
                <a:hlinkClick r:id="rId4"/>
              </a:rPr>
              <a:t>http://fermi.jhuapl.edu/states/avhrr/ID_213.n12.96aug23_1437.html/</a:t>
            </a:r>
            <a:r>
              <a:rPr lang="en-US" sz="1200">
                <a:latin typeface="Constantia" pitchFamily="18" charset="0"/>
              </a:rPr>
              <a:t> (25 November 2008).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1935163"/>
            <a:ext cx="8229600" cy="1493837"/>
          </a:xfrm>
        </p:spPr>
        <p:txBody>
          <a:bodyPr/>
          <a:lstStyle/>
          <a:p>
            <a:pPr algn="ctr">
              <a:buFont typeface="Wingdings 2" pitchFamily="18" charset="2"/>
              <a:buNone/>
            </a:pPr>
            <a:r>
              <a:rPr lang="en-US" sz="3600" smtClean="0"/>
              <a:t>And now that you know we’re in the state of Idaho…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685800"/>
            <a:ext cx="4038600" cy="1241425"/>
          </a:xfrm>
        </p:spPr>
        <p:txBody>
          <a:bodyPr/>
          <a:lstStyle/>
          <a:p>
            <a:pPr algn="ctr" fontAlgn="auto">
              <a:spcAft>
                <a:spcPts val="0"/>
              </a:spcAft>
              <a:defRPr/>
            </a:pPr>
            <a:r>
              <a:rPr lang="en-US" sz="2400" dirty="0" smtClean="0">
                <a:latin typeface="Arial" pitchFamily="34" charset="0"/>
                <a:cs typeface="Arial" pitchFamily="34" charset="0"/>
              </a:rPr>
              <a:t>Frank Church-</a:t>
            </a:r>
            <a:br>
              <a:rPr lang="en-US" sz="2400" dirty="0" smtClean="0">
                <a:latin typeface="Arial" pitchFamily="34" charset="0"/>
                <a:cs typeface="Arial" pitchFamily="34" charset="0"/>
              </a:rPr>
            </a:br>
            <a:r>
              <a:rPr lang="en-US" sz="2400" dirty="0" smtClean="0">
                <a:latin typeface="Arial" pitchFamily="34" charset="0"/>
                <a:cs typeface="Arial" pitchFamily="34" charset="0"/>
              </a:rPr>
              <a:t>River of No Return WILDERNESS</a:t>
            </a:r>
            <a:endParaRPr lang="en-US" sz="2400" dirty="0">
              <a:latin typeface="Arial" pitchFamily="34" charset="0"/>
              <a:cs typeface="Arial" pitchFamily="34" charset="0"/>
            </a:endParaRPr>
          </a:p>
        </p:txBody>
      </p:sp>
      <p:pic>
        <p:nvPicPr>
          <p:cNvPr id="30722" name="Picture 3" descr="RoNR map.jpg"/>
          <p:cNvPicPr>
            <a:picLocks noChangeAspect="1"/>
          </p:cNvPicPr>
          <p:nvPr/>
        </p:nvPicPr>
        <p:blipFill>
          <a:blip r:embed="rId3"/>
          <a:srcRect/>
          <a:stretch>
            <a:fillRect/>
          </a:stretch>
        </p:blipFill>
        <p:spPr bwMode="auto">
          <a:xfrm>
            <a:off x="0" y="0"/>
            <a:ext cx="4452938" cy="6858000"/>
          </a:xfrm>
          <a:prstGeom prst="rect">
            <a:avLst/>
          </a:prstGeom>
          <a:noFill/>
          <a:ln w="9525">
            <a:noFill/>
            <a:miter lim="800000"/>
            <a:headEnd/>
            <a:tailEnd/>
          </a:ln>
        </p:spPr>
      </p:pic>
      <p:sp>
        <p:nvSpPr>
          <p:cNvPr id="30723" name="TextBox 5"/>
          <p:cNvSpPr>
            <a:spLocks noChangeArrowheads="1"/>
          </p:cNvSpPr>
          <p:nvPr/>
        </p:nvSpPr>
        <p:spPr bwMode="auto">
          <a:xfrm>
            <a:off x="4572000" y="2438400"/>
            <a:ext cx="4343400" cy="4154488"/>
          </a:xfrm>
          <a:custGeom>
            <a:avLst/>
            <a:gdLst>
              <a:gd name="T0" fmla="*/ 0 w 3124200"/>
              <a:gd name="T1" fmla="*/ 0 h 1754326"/>
              <a:gd name="T2" fmla="*/ 4343400 w 3124200"/>
              <a:gd name="T3" fmla="*/ 0 h 1754326"/>
              <a:gd name="T4" fmla="*/ 4343400 w 3124200"/>
              <a:gd name="T5" fmla="*/ 4154984 h 1754326"/>
              <a:gd name="T6" fmla="*/ 0 w 3124200"/>
              <a:gd name="T7" fmla="*/ 4154984 h 1754326"/>
              <a:gd name="T8" fmla="*/ 0 w 3124200"/>
              <a:gd name="T9" fmla="*/ 0 h 1754326"/>
              <a:gd name="T10" fmla="*/ 0 60000 65536"/>
              <a:gd name="T11" fmla="*/ 0 60000 65536"/>
              <a:gd name="T12" fmla="*/ 0 60000 65536"/>
              <a:gd name="T13" fmla="*/ 0 60000 65536"/>
              <a:gd name="T14" fmla="*/ 0 60000 65536"/>
              <a:gd name="T15" fmla="*/ 0 w 3124200"/>
              <a:gd name="T16" fmla="*/ 0 h 1754326"/>
              <a:gd name="T17" fmla="*/ 3124200 w 3124200"/>
              <a:gd name="T18" fmla="*/ 1754326 h 1754326"/>
            </a:gdLst>
            <a:ahLst/>
            <a:cxnLst>
              <a:cxn ang="T10">
                <a:pos x="T0" y="T1"/>
              </a:cxn>
              <a:cxn ang="T11">
                <a:pos x="T2" y="T3"/>
              </a:cxn>
              <a:cxn ang="T12">
                <a:pos x="T4" y="T5"/>
              </a:cxn>
              <a:cxn ang="T13">
                <a:pos x="T6" y="T7"/>
              </a:cxn>
              <a:cxn ang="T14">
                <a:pos x="T8" y="T9"/>
              </a:cxn>
            </a:cxnLst>
            <a:rect l="T15" t="T16" r="T17" b="T18"/>
            <a:pathLst>
              <a:path w="3124200" h="1754326">
                <a:moveTo>
                  <a:pt x="0" y="0"/>
                </a:moveTo>
                <a:lnTo>
                  <a:pt x="3124200" y="0"/>
                </a:lnTo>
                <a:lnTo>
                  <a:pt x="3124200" y="1754326"/>
                </a:lnTo>
                <a:lnTo>
                  <a:pt x="0" y="1754326"/>
                </a:lnTo>
                <a:lnTo>
                  <a:pt x="0" y="0"/>
                </a:lnTo>
                <a:close/>
              </a:path>
            </a:pathLst>
          </a:custGeom>
          <a:noFill/>
          <a:ln w="9525">
            <a:noFill/>
            <a:miter lim="800000"/>
            <a:headEnd/>
            <a:tailEnd/>
          </a:ln>
        </p:spPr>
        <p:txBody>
          <a:bodyPr>
            <a:spAutoFit/>
          </a:bodyPr>
          <a:lstStyle/>
          <a:p>
            <a:r>
              <a:rPr lang="en-US" sz="1400">
                <a:latin typeface="Constantia" pitchFamily="18" charset="0"/>
              </a:rPr>
              <a:t>The Salmon River is located in the Frank Church-River of No Return Wilderness in Central Northern Idaho.</a:t>
            </a:r>
          </a:p>
          <a:p>
            <a:endParaRPr lang="en-US" sz="1400">
              <a:latin typeface="Constantia" pitchFamily="18" charset="0"/>
            </a:endParaRPr>
          </a:p>
          <a:p>
            <a:r>
              <a:rPr lang="en-US" sz="1400">
                <a:latin typeface="Constantia" pitchFamily="18" charset="0"/>
              </a:rPr>
              <a:t>At  over 2.3 million acres, the wilderness is the “largest contiguous National Forest Wilderness in the lower 48 states”. (US Forest Service, 2001, 4)</a:t>
            </a:r>
          </a:p>
          <a:p>
            <a:endParaRPr lang="en-US" sz="1400">
              <a:latin typeface="Constantia" pitchFamily="18" charset="0"/>
            </a:endParaRPr>
          </a:p>
          <a:p>
            <a:r>
              <a:rPr lang="en-US" sz="1400">
                <a:latin typeface="Constantia" pitchFamily="18" charset="0"/>
              </a:rPr>
              <a:t>Major tributaries are the Middle Fork and South Fork Salmon Rivers. (</a:t>
            </a:r>
            <a:r>
              <a:rPr lang="en-US" sz="1400" b="1" i="1">
                <a:latin typeface="Constantia" pitchFamily="18" charset="0"/>
              </a:rPr>
              <a:t>Idaho Vicinity </a:t>
            </a:r>
            <a:r>
              <a:rPr lang="en-US" sz="1400" b="1">
                <a:latin typeface="Constantia" pitchFamily="18" charset="0"/>
              </a:rPr>
              <a:t>[map]. 2001. Scale undetermined.  “A user’s guide Frank Church-River of No Return Wilderness”.  2001.  United States Department of Agriculture - Forest Service. </a:t>
            </a:r>
            <a:r>
              <a:rPr lang="en-US" sz="1400" b="1" u="sng">
                <a:latin typeface="Constantia" pitchFamily="18" charset="0"/>
                <a:hlinkClick r:id="rId4"/>
              </a:rPr>
              <a:t>http://www.fs.fed.us/r4/sc/recreation/fcronr/userguide.pdf</a:t>
            </a:r>
            <a:r>
              <a:rPr lang="en-US" sz="1400" b="1">
                <a:latin typeface="Constantia" pitchFamily="18" charset="0"/>
              </a:rPr>
              <a:t>.  (19 November 2008). </a:t>
            </a:r>
            <a:endParaRPr lang="en-US" sz="1400">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355</TotalTime>
  <Words>1262</Words>
  <Application>Microsoft Office PowerPoint</Application>
  <PresentationFormat>On-screen Show (4:3)</PresentationFormat>
  <Paragraphs>150</Paragraphs>
  <Slides>28</Slides>
  <Notes>28</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28</vt:i4>
      </vt:variant>
    </vt:vector>
  </HeadingPairs>
  <TitlesOfParts>
    <vt:vector size="36" baseType="lpstr">
      <vt:lpstr>Constantia</vt:lpstr>
      <vt:lpstr>Arial</vt:lpstr>
      <vt:lpstr>Calibri</vt:lpstr>
      <vt:lpstr>Wingdings 2</vt:lpstr>
      <vt:lpstr>Flow</vt:lpstr>
      <vt:lpstr>Flow</vt:lpstr>
      <vt:lpstr>Flow</vt:lpstr>
      <vt:lpstr>Flow</vt:lpstr>
      <vt:lpstr>There and Back Again:  Whitewater Rafting Down the Frank Church-River of No Return Wilderness, Idaho</vt:lpstr>
      <vt:lpstr>Introduction</vt:lpstr>
      <vt:lpstr>The Trip</vt:lpstr>
      <vt:lpstr>The Trip (cont.)</vt:lpstr>
      <vt:lpstr>Slide 5</vt:lpstr>
      <vt:lpstr>Idaho Remotely Sensed </vt:lpstr>
      <vt:lpstr>The Same View, but on a Larger Scale</vt:lpstr>
      <vt:lpstr>Slide 8</vt:lpstr>
      <vt:lpstr>Slide 9</vt:lpstr>
      <vt:lpstr>Another map showing the Frank Church-River of No Return Wilderness</vt:lpstr>
      <vt:lpstr>The Salmon River</vt:lpstr>
      <vt:lpstr>Second Leg of Trip:  River of No Return</vt:lpstr>
      <vt:lpstr>Other Information…</vt:lpstr>
      <vt:lpstr>Topographic maps</vt:lpstr>
      <vt:lpstr>Day 1:  Put-in at Corn Creek &amp; camp at Horse Creek Bridge</vt:lpstr>
      <vt:lpstr>Day 2:  Horse Creek Bridge to Lantz Bar</vt:lpstr>
      <vt:lpstr>Day 3:  Lantz Bar to Bruin Creek Campground</vt:lpstr>
      <vt:lpstr>Day 4:  Bruin Creek to Groundhog Bar</vt:lpstr>
      <vt:lpstr>Day 5:  Groundhog Bar to Bull Creek Bar</vt:lpstr>
      <vt:lpstr>Day 6:  Bull Creek Bar to take-out at Vinegar Creek</vt:lpstr>
      <vt:lpstr>“I guess that’s why they call ‘em rapids and not slo-pids, eh Bart?” ~Ned Flanders</vt:lpstr>
      <vt:lpstr>Slide 22</vt:lpstr>
      <vt:lpstr>“TOGA!  TOGA!” ~Bluto Blutarski</vt:lpstr>
      <vt:lpstr>Slide 24</vt:lpstr>
      <vt:lpstr>Slide 25</vt:lpstr>
      <vt:lpstr>Camp Life</vt:lpstr>
      <vt:lpstr>References &amp; Resources</vt:lpstr>
      <vt:lpstr>References &amp; Resources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and Back Again:  Whitewater Rafting Down the Frank Church-River of No Return Wilderness, Idaho</dc:title>
  <dc:creator>jefncon</dc:creator>
  <cp:lastModifiedBy>Home One User Only</cp:lastModifiedBy>
  <cp:revision>62</cp:revision>
  <dcterms:created xsi:type="dcterms:W3CDTF">2008-12-06T04:36:08Z</dcterms:created>
  <dcterms:modified xsi:type="dcterms:W3CDTF">2008-12-13T04:00:13Z</dcterms:modified>
</cp:coreProperties>
</file>